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Brasika" panose="020B0604020202020204" charset="-18"/>
      <p:regular r:id="rId20"/>
    </p:embeddedFont>
    <p:embeddedFont>
      <p:font typeface="Livvic" pitchFamily="2" charset="-18"/>
      <p:regular r:id="rId21"/>
    </p:embeddedFont>
    <p:embeddedFont>
      <p:font typeface="Livvic Bold" charset="-18"/>
      <p:regular r:id="rId22"/>
    </p:embeddedFont>
    <p:embeddedFont>
      <p:font typeface="Open Sauce" panose="020B0604020202020204" charset="-18"/>
      <p:regular r:id="rId23"/>
    </p:embeddedFont>
    <p:embeddedFont>
      <p:font typeface="Open Sauce Bold" panose="020B0604020202020204" charset="-18"/>
      <p:regular r:id="rId24"/>
    </p:embeddedFont>
    <p:embeddedFont>
      <p:font typeface="Open Sauce Heavy" panose="020B0604020202020204" charset="-18"/>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1" d="100"/>
          <a:sy n="61" d="100"/>
        </p:scale>
        <p:origin x="28"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svg"/><Relationship Id="rId7" Type="http://schemas.openxmlformats.org/officeDocument/2006/relationships/image" Target="../media/image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8.svg"/><Relationship Id="rId7"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8.svg"/><Relationship Id="rId5" Type="http://schemas.openxmlformats.org/officeDocument/2006/relationships/image" Target="../media/image10.svg"/><Relationship Id="rId10" Type="http://schemas.openxmlformats.org/officeDocument/2006/relationships/image" Target="../media/image37.png"/><Relationship Id="rId4" Type="http://schemas.openxmlformats.org/officeDocument/2006/relationships/image" Target="../media/image9.png"/><Relationship Id="rId9" Type="http://schemas.openxmlformats.org/officeDocument/2006/relationships/image" Target="../media/image36.sv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svg"/><Relationship Id="rId7"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svg"/><Relationship Id="rId7" Type="http://schemas.openxmlformats.org/officeDocument/2006/relationships/image" Target="../media/image16.svg"/><Relationship Id="rId12"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5.svg"/><Relationship Id="rId5" Type="http://schemas.openxmlformats.org/officeDocument/2006/relationships/image" Target="../media/image2.svg"/><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4.svg"/><Relationship Id="rId7" Type="http://schemas.openxmlformats.org/officeDocument/2006/relationships/image" Target="../media/image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0.svg"/><Relationship Id="rId10" Type="http://schemas.openxmlformats.org/officeDocument/2006/relationships/image" Target="../media/image22.jpeg"/><Relationship Id="rId4" Type="http://schemas.openxmlformats.org/officeDocument/2006/relationships/image" Target="../media/image19.pn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svg"/><Relationship Id="rId7"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10" Type="http://schemas.openxmlformats.org/officeDocument/2006/relationships/image" Target="../media/image24.jpeg"/><Relationship Id="rId4" Type="http://schemas.openxmlformats.org/officeDocument/2006/relationships/image" Target="../media/image9.pn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svg"/><Relationship Id="rId7"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svg"/><Relationship Id="rId7"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svg"/><Relationship Id="rId7"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AutoShape 2"/>
          <p:cNvSpPr/>
          <p:nvPr/>
        </p:nvSpPr>
        <p:spPr>
          <a:xfrm flipH="1">
            <a:off x="-1004362" y="9118283"/>
            <a:ext cx="13787769" cy="0"/>
          </a:xfrm>
          <a:prstGeom prst="line">
            <a:avLst/>
          </a:prstGeom>
          <a:ln w="38100" cap="flat">
            <a:solidFill>
              <a:srgbClr val="827564"/>
            </a:solidFill>
            <a:prstDash val="solid"/>
            <a:headEnd type="none" w="sm" len="sm"/>
            <a:tailEnd type="none" w="sm" len="sm"/>
          </a:ln>
        </p:spPr>
      </p:sp>
      <p:sp>
        <p:nvSpPr>
          <p:cNvPr id="3" name="AutoShape 3"/>
          <p:cNvSpPr/>
          <p:nvPr/>
        </p:nvSpPr>
        <p:spPr>
          <a:xfrm flipH="1">
            <a:off x="7961283" y="1168718"/>
            <a:ext cx="12213701" cy="0"/>
          </a:xfrm>
          <a:prstGeom prst="line">
            <a:avLst/>
          </a:prstGeom>
          <a:ln w="38100" cap="flat">
            <a:solidFill>
              <a:srgbClr val="827564"/>
            </a:solidFill>
            <a:prstDash val="solid"/>
            <a:headEnd type="none" w="sm" len="sm"/>
            <a:tailEnd type="none" w="sm" len="sm"/>
          </a:ln>
        </p:spPr>
      </p:sp>
      <p:sp>
        <p:nvSpPr>
          <p:cNvPr id="4" name="AutoShape 4"/>
          <p:cNvSpPr/>
          <p:nvPr/>
        </p:nvSpPr>
        <p:spPr>
          <a:xfrm>
            <a:off x="1260422" y="5588875"/>
            <a:ext cx="0" cy="4698125"/>
          </a:xfrm>
          <a:prstGeom prst="line">
            <a:avLst/>
          </a:prstGeom>
          <a:ln w="38100" cap="flat">
            <a:solidFill>
              <a:srgbClr val="827564"/>
            </a:solidFill>
            <a:prstDash val="solid"/>
            <a:headEnd type="none" w="sm" len="sm"/>
            <a:tailEnd type="none" w="sm" len="sm"/>
          </a:ln>
        </p:spPr>
      </p:sp>
      <p:sp>
        <p:nvSpPr>
          <p:cNvPr id="5" name="AutoShape 5"/>
          <p:cNvSpPr/>
          <p:nvPr/>
        </p:nvSpPr>
        <p:spPr>
          <a:xfrm>
            <a:off x="17027578" y="0"/>
            <a:ext cx="0" cy="4698125"/>
          </a:xfrm>
          <a:prstGeom prst="line">
            <a:avLst/>
          </a:prstGeom>
          <a:ln w="38100" cap="flat">
            <a:solidFill>
              <a:srgbClr val="827564"/>
            </a:solidFill>
            <a:prstDash val="solid"/>
            <a:headEnd type="none" w="sm" len="sm"/>
            <a:tailEnd type="none" w="sm" len="sm"/>
          </a:ln>
        </p:spPr>
      </p:sp>
      <p:sp>
        <p:nvSpPr>
          <p:cNvPr id="6" name="Freeform 6"/>
          <p:cNvSpPr/>
          <p:nvPr/>
        </p:nvSpPr>
        <p:spPr>
          <a:xfrm>
            <a:off x="14333364" y="0"/>
            <a:ext cx="5388429" cy="4114800"/>
          </a:xfrm>
          <a:custGeom>
            <a:avLst/>
            <a:gdLst/>
            <a:ahLst/>
            <a:cxnLst/>
            <a:rect l="l" t="t" r="r" b="b"/>
            <a:pathLst>
              <a:path w="5388429" h="4114800">
                <a:moveTo>
                  <a:pt x="0" y="0"/>
                </a:moveTo>
                <a:lnTo>
                  <a:pt x="5388428" y="0"/>
                </a:lnTo>
                <a:lnTo>
                  <a:pt x="5388428"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7" name="Freeform 7"/>
          <p:cNvSpPr/>
          <p:nvPr/>
        </p:nvSpPr>
        <p:spPr>
          <a:xfrm flipV="1">
            <a:off x="-1433792" y="6172200"/>
            <a:ext cx="5388429" cy="4114800"/>
          </a:xfrm>
          <a:custGeom>
            <a:avLst/>
            <a:gdLst/>
            <a:ahLst/>
            <a:cxnLst/>
            <a:rect l="l" t="t" r="r" b="b"/>
            <a:pathLst>
              <a:path w="5388429" h="4114800">
                <a:moveTo>
                  <a:pt x="0" y="4114800"/>
                </a:moveTo>
                <a:lnTo>
                  <a:pt x="5388428" y="4114800"/>
                </a:lnTo>
                <a:lnTo>
                  <a:pt x="5388428" y="0"/>
                </a:lnTo>
                <a:lnTo>
                  <a:pt x="0" y="0"/>
                </a:lnTo>
                <a:lnTo>
                  <a:pt x="0" y="411480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8" name="Freeform 8"/>
          <p:cNvSpPr/>
          <p:nvPr/>
        </p:nvSpPr>
        <p:spPr>
          <a:xfrm>
            <a:off x="6093108" y="2027048"/>
            <a:ext cx="6101785" cy="4591593"/>
          </a:xfrm>
          <a:custGeom>
            <a:avLst/>
            <a:gdLst/>
            <a:ahLst/>
            <a:cxnLst/>
            <a:rect l="l" t="t" r="r" b="b"/>
            <a:pathLst>
              <a:path w="6101785" h="4591593">
                <a:moveTo>
                  <a:pt x="0" y="0"/>
                </a:moveTo>
                <a:lnTo>
                  <a:pt x="6101784" y="0"/>
                </a:lnTo>
                <a:lnTo>
                  <a:pt x="6101784" y="4591593"/>
                </a:lnTo>
                <a:lnTo>
                  <a:pt x="0" y="4591593"/>
                </a:lnTo>
                <a:lnTo>
                  <a:pt x="0" y="0"/>
                </a:lnTo>
                <a:close/>
              </a:path>
            </a:pathLst>
          </a:custGeom>
          <a:blipFill>
            <a:blip r:embed="rId4"/>
            <a:stretch>
              <a:fillRect/>
            </a:stretch>
          </a:blipFill>
        </p:spPr>
      </p:sp>
      <p:sp>
        <p:nvSpPr>
          <p:cNvPr id="9" name="Freeform 9"/>
          <p:cNvSpPr/>
          <p:nvPr/>
        </p:nvSpPr>
        <p:spPr>
          <a:xfrm>
            <a:off x="520794" y="700466"/>
            <a:ext cx="6867685" cy="936502"/>
          </a:xfrm>
          <a:custGeom>
            <a:avLst/>
            <a:gdLst/>
            <a:ahLst/>
            <a:cxnLst/>
            <a:rect l="l" t="t" r="r" b="b"/>
            <a:pathLst>
              <a:path w="6867685" h="936502">
                <a:moveTo>
                  <a:pt x="0" y="0"/>
                </a:moveTo>
                <a:lnTo>
                  <a:pt x="6867685" y="0"/>
                </a:lnTo>
                <a:lnTo>
                  <a:pt x="6867685" y="936503"/>
                </a:lnTo>
                <a:lnTo>
                  <a:pt x="0" y="9365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AutoShape 10"/>
          <p:cNvSpPr/>
          <p:nvPr/>
        </p:nvSpPr>
        <p:spPr>
          <a:xfrm flipH="1">
            <a:off x="0" y="9118283"/>
            <a:ext cx="13617949" cy="0"/>
          </a:xfrm>
          <a:prstGeom prst="line">
            <a:avLst/>
          </a:prstGeom>
          <a:ln w="38100" cap="flat">
            <a:solidFill>
              <a:srgbClr val="827564"/>
            </a:solidFill>
            <a:prstDash val="solid"/>
            <a:headEnd type="none" w="sm" len="sm"/>
            <a:tailEnd type="none" w="sm" len="sm"/>
          </a:ln>
        </p:spPr>
      </p:sp>
      <p:sp>
        <p:nvSpPr>
          <p:cNvPr id="11" name="Freeform 11"/>
          <p:cNvSpPr/>
          <p:nvPr/>
        </p:nvSpPr>
        <p:spPr>
          <a:xfrm>
            <a:off x="14610714" y="8725757"/>
            <a:ext cx="3127077" cy="785051"/>
          </a:xfrm>
          <a:custGeom>
            <a:avLst/>
            <a:gdLst/>
            <a:ahLst/>
            <a:cxnLst/>
            <a:rect l="l" t="t" r="r" b="b"/>
            <a:pathLst>
              <a:path w="3127077" h="785051">
                <a:moveTo>
                  <a:pt x="0" y="0"/>
                </a:moveTo>
                <a:lnTo>
                  <a:pt x="3127077" y="0"/>
                </a:lnTo>
                <a:lnTo>
                  <a:pt x="3127077" y="785051"/>
                </a:lnTo>
                <a:lnTo>
                  <a:pt x="0" y="785051"/>
                </a:lnTo>
                <a:lnTo>
                  <a:pt x="0" y="0"/>
                </a:lnTo>
                <a:close/>
              </a:path>
            </a:pathLst>
          </a:custGeom>
          <a:blipFill>
            <a:blip r:embed="rId7"/>
            <a:stretch>
              <a:fillRect/>
            </a:stretch>
          </a:blipFill>
        </p:spPr>
      </p:sp>
      <p:sp>
        <p:nvSpPr>
          <p:cNvPr id="12" name="TextBox 12"/>
          <p:cNvSpPr txBox="1"/>
          <p:nvPr/>
        </p:nvSpPr>
        <p:spPr>
          <a:xfrm>
            <a:off x="2407083" y="6980591"/>
            <a:ext cx="13473834" cy="933204"/>
          </a:xfrm>
          <a:prstGeom prst="rect">
            <a:avLst/>
          </a:prstGeom>
        </p:spPr>
        <p:txBody>
          <a:bodyPr lIns="0" tIns="0" rIns="0" bIns="0" rtlCol="0" anchor="t">
            <a:spAutoFit/>
          </a:bodyPr>
          <a:lstStyle/>
          <a:p>
            <a:pPr algn="ctr">
              <a:lnSpc>
                <a:spcPts val="6855"/>
              </a:lnSpc>
            </a:pPr>
            <a:r>
              <a:rPr lang="en-US" sz="5961">
                <a:solidFill>
                  <a:srgbClr val="695C4A"/>
                </a:solidFill>
                <a:latin typeface="Brasika"/>
                <a:ea typeface="Brasika"/>
                <a:cs typeface="Brasika"/>
                <a:sym typeface="Brasika"/>
              </a:rPr>
              <a:t>Cykl Wystaw Prywaciarze</a:t>
            </a:r>
          </a:p>
        </p:txBody>
      </p:sp>
      <p:sp>
        <p:nvSpPr>
          <p:cNvPr id="13" name="TextBox 13"/>
          <p:cNvSpPr txBox="1"/>
          <p:nvPr/>
        </p:nvSpPr>
        <p:spPr>
          <a:xfrm>
            <a:off x="5808962" y="8090669"/>
            <a:ext cx="6651027" cy="438785"/>
          </a:xfrm>
          <a:prstGeom prst="rect">
            <a:avLst/>
          </a:prstGeom>
        </p:spPr>
        <p:txBody>
          <a:bodyPr lIns="0" tIns="0" rIns="0" bIns="0" rtlCol="0" anchor="t">
            <a:spAutoFit/>
          </a:bodyPr>
          <a:lstStyle/>
          <a:p>
            <a:pPr algn="ctr">
              <a:lnSpc>
                <a:spcPts val="3639"/>
              </a:lnSpc>
              <a:spcBef>
                <a:spcPct val="0"/>
              </a:spcBef>
            </a:pPr>
            <a:r>
              <a:rPr lang="en-US" sz="2599" spc="1091">
                <a:solidFill>
                  <a:srgbClr val="827564"/>
                </a:solidFill>
                <a:latin typeface="Open Sauce"/>
                <a:ea typeface="Open Sauce"/>
                <a:cs typeface="Open Sauce"/>
                <a:sym typeface="Open Sauce"/>
              </a:rPr>
              <a:t>EDYCJA VII 2024/2025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3345116" y="2997870"/>
            <a:ext cx="1393021" cy="1491921"/>
            <a:chOff x="0" y="0"/>
            <a:chExt cx="1857361" cy="1989228"/>
          </a:xfrm>
        </p:grpSpPr>
        <p:sp>
          <p:nvSpPr>
            <p:cNvPr id="3" name="Freeform 3"/>
            <p:cNvSpPr/>
            <p:nvPr/>
          </p:nvSpPr>
          <p:spPr>
            <a:xfrm>
              <a:off x="371472" y="0"/>
              <a:ext cx="1485889" cy="1485889"/>
            </a:xfrm>
            <a:custGeom>
              <a:avLst/>
              <a:gdLst/>
              <a:ahLst/>
              <a:cxnLst/>
              <a:rect l="l" t="t" r="r" b="b"/>
              <a:pathLst>
                <a:path w="1485889" h="1485889">
                  <a:moveTo>
                    <a:pt x="0" y="0"/>
                  </a:moveTo>
                  <a:lnTo>
                    <a:pt x="1485889" y="0"/>
                  </a:lnTo>
                  <a:lnTo>
                    <a:pt x="1485889" y="1485889"/>
                  </a:lnTo>
                  <a:lnTo>
                    <a:pt x="0" y="1485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0" y="1246284"/>
              <a:ext cx="742944" cy="742944"/>
            </a:xfrm>
            <a:custGeom>
              <a:avLst/>
              <a:gdLst/>
              <a:ahLst/>
              <a:cxnLst/>
              <a:rect l="l" t="t" r="r" b="b"/>
              <a:pathLst>
                <a:path w="742944" h="742944">
                  <a:moveTo>
                    <a:pt x="0" y="0"/>
                  </a:moveTo>
                  <a:lnTo>
                    <a:pt x="742944" y="0"/>
                  </a:lnTo>
                  <a:lnTo>
                    <a:pt x="742944" y="742944"/>
                  </a:lnTo>
                  <a:lnTo>
                    <a:pt x="0" y="742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5" name="Group 5"/>
          <p:cNvGrpSpPr/>
          <p:nvPr/>
        </p:nvGrpSpPr>
        <p:grpSpPr>
          <a:xfrm>
            <a:off x="2602392" y="5821350"/>
            <a:ext cx="1393021" cy="1491921"/>
            <a:chOff x="0" y="0"/>
            <a:chExt cx="1857361" cy="1989228"/>
          </a:xfrm>
        </p:grpSpPr>
        <p:sp>
          <p:nvSpPr>
            <p:cNvPr id="6" name="Freeform 6"/>
            <p:cNvSpPr/>
            <p:nvPr/>
          </p:nvSpPr>
          <p:spPr>
            <a:xfrm>
              <a:off x="0" y="0"/>
              <a:ext cx="1485889" cy="1485889"/>
            </a:xfrm>
            <a:custGeom>
              <a:avLst/>
              <a:gdLst/>
              <a:ahLst/>
              <a:cxnLst/>
              <a:rect l="l" t="t" r="r" b="b"/>
              <a:pathLst>
                <a:path w="1485889" h="1485889">
                  <a:moveTo>
                    <a:pt x="0" y="0"/>
                  </a:moveTo>
                  <a:lnTo>
                    <a:pt x="1485889" y="0"/>
                  </a:lnTo>
                  <a:lnTo>
                    <a:pt x="1485889" y="1485889"/>
                  </a:lnTo>
                  <a:lnTo>
                    <a:pt x="0" y="1485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114417" y="1246284"/>
              <a:ext cx="742944" cy="742944"/>
            </a:xfrm>
            <a:custGeom>
              <a:avLst/>
              <a:gdLst/>
              <a:ahLst/>
              <a:cxnLst/>
              <a:rect l="l" t="t" r="r" b="b"/>
              <a:pathLst>
                <a:path w="742944" h="742944">
                  <a:moveTo>
                    <a:pt x="0" y="0"/>
                  </a:moveTo>
                  <a:lnTo>
                    <a:pt x="742944" y="0"/>
                  </a:lnTo>
                  <a:lnTo>
                    <a:pt x="742944" y="742944"/>
                  </a:lnTo>
                  <a:lnTo>
                    <a:pt x="0" y="742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8" name="Freeform 8"/>
          <p:cNvSpPr/>
          <p:nvPr/>
        </p:nvSpPr>
        <p:spPr>
          <a:xfrm rot="-5400000">
            <a:off x="-1064838" y="7667621"/>
            <a:ext cx="5388429" cy="4114800"/>
          </a:xfrm>
          <a:custGeom>
            <a:avLst/>
            <a:gdLst/>
            <a:ahLst/>
            <a:cxnLst/>
            <a:rect l="l" t="t" r="r" b="b"/>
            <a:pathLst>
              <a:path w="5388429" h="4114800">
                <a:moveTo>
                  <a:pt x="0" y="0"/>
                </a:moveTo>
                <a:lnTo>
                  <a:pt x="5388429" y="0"/>
                </a:lnTo>
                <a:lnTo>
                  <a:pt x="5388429" y="4114800"/>
                </a:lnTo>
                <a:lnTo>
                  <a:pt x="0" y="4114800"/>
                </a:lnTo>
                <a:lnTo>
                  <a:pt x="0" y="0"/>
                </a:lnTo>
                <a:close/>
              </a:path>
            </a:pathLst>
          </a:custGeom>
          <a:blipFill>
            <a:blip r:embed="rId4">
              <a:alphaModFix amt="9999"/>
              <a:extLst>
                <a:ext uri="{96DAC541-7B7A-43D3-8B79-37D633B846F1}">
                  <asvg:svgBlip xmlns:asvg="http://schemas.microsoft.com/office/drawing/2016/SVG/main" r:embed="rId5"/>
                </a:ext>
              </a:extLst>
            </a:blip>
            <a:stretch>
              <a:fillRect/>
            </a:stretch>
          </a:blipFill>
        </p:spPr>
      </p:sp>
      <p:sp>
        <p:nvSpPr>
          <p:cNvPr id="9" name="Freeform 9"/>
          <p:cNvSpPr/>
          <p:nvPr/>
        </p:nvSpPr>
        <p:spPr>
          <a:xfrm>
            <a:off x="14282194" y="-660244"/>
            <a:ext cx="5388429" cy="4114800"/>
          </a:xfrm>
          <a:custGeom>
            <a:avLst/>
            <a:gdLst/>
            <a:ahLst/>
            <a:cxnLst/>
            <a:rect l="l" t="t" r="r" b="b"/>
            <a:pathLst>
              <a:path w="5388429" h="4114800">
                <a:moveTo>
                  <a:pt x="0" y="0"/>
                </a:moveTo>
                <a:lnTo>
                  <a:pt x="5388428" y="0"/>
                </a:lnTo>
                <a:lnTo>
                  <a:pt x="5388428" y="4114800"/>
                </a:lnTo>
                <a:lnTo>
                  <a:pt x="0" y="4114800"/>
                </a:lnTo>
                <a:lnTo>
                  <a:pt x="0" y="0"/>
                </a:lnTo>
                <a:close/>
              </a:path>
            </a:pathLst>
          </a:custGeom>
          <a:blipFill>
            <a:blip r:embed="rId4">
              <a:alphaModFix amt="9999"/>
              <a:extLst>
                <a:ext uri="{96DAC541-7B7A-43D3-8B79-37D633B846F1}">
                  <asvg:svgBlip xmlns:asvg="http://schemas.microsoft.com/office/drawing/2016/SVG/main" r:embed="rId5"/>
                </a:ext>
              </a:extLst>
            </a:blip>
            <a:stretch>
              <a:fillRect/>
            </a:stretch>
          </a:blipFill>
        </p:spPr>
      </p:sp>
      <p:sp>
        <p:nvSpPr>
          <p:cNvPr id="10" name="Freeform 10"/>
          <p:cNvSpPr/>
          <p:nvPr/>
        </p:nvSpPr>
        <p:spPr>
          <a:xfrm>
            <a:off x="10848351" y="8790049"/>
            <a:ext cx="6867685" cy="936502"/>
          </a:xfrm>
          <a:custGeom>
            <a:avLst/>
            <a:gdLst/>
            <a:ahLst/>
            <a:cxnLst/>
            <a:rect l="l" t="t" r="r" b="b"/>
            <a:pathLst>
              <a:path w="6867685" h="936502">
                <a:moveTo>
                  <a:pt x="0" y="0"/>
                </a:moveTo>
                <a:lnTo>
                  <a:pt x="6867685" y="0"/>
                </a:lnTo>
                <a:lnTo>
                  <a:pt x="6867685" y="936502"/>
                </a:lnTo>
                <a:lnTo>
                  <a:pt x="0" y="9365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2438400" y="3331689"/>
            <a:ext cx="12048090" cy="3482364"/>
          </a:xfrm>
          <a:prstGeom prst="rect">
            <a:avLst/>
          </a:prstGeom>
        </p:spPr>
        <p:txBody>
          <a:bodyPr wrap="square" lIns="0" tIns="0" rIns="0" bIns="0" rtlCol="0" anchor="t">
            <a:spAutoFit/>
          </a:bodyPr>
          <a:lstStyle/>
          <a:p>
            <a:pPr algn="ctr">
              <a:lnSpc>
                <a:spcPts val="13533"/>
              </a:lnSpc>
            </a:pPr>
            <a:r>
              <a:rPr lang="en-US" sz="11768" dirty="0">
                <a:solidFill>
                  <a:srgbClr val="695C4A"/>
                </a:solidFill>
                <a:latin typeface="Brasika"/>
                <a:ea typeface="Brasika"/>
                <a:cs typeface="Brasika"/>
                <a:sym typeface="Brasika"/>
              </a:rPr>
              <a:t>PISALI </a:t>
            </a:r>
            <a:br>
              <a:rPr lang="pl-PL" sz="11768" dirty="0">
                <a:solidFill>
                  <a:srgbClr val="695C4A"/>
                </a:solidFill>
                <a:latin typeface="Brasika"/>
                <a:ea typeface="Brasika"/>
                <a:cs typeface="Brasika"/>
                <a:sym typeface="Brasika"/>
              </a:rPr>
            </a:br>
            <a:r>
              <a:rPr lang="en-US" sz="11768" dirty="0">
                <a:solidFill>
                  <a:srgbClr val="695C4A"/>
                </a:solidFill>
                <a:latin typeface="Brasika"/>
                <a:ea typeface="Brasika"/>
                <a:cs typeface="Brasika"/>
                <a:sym typeface="Brasika"/>
              </a:rPr>
              <a:t>O</a:t>
            </a:r>
            <a:r>
              <a:rPr lang="pl-PL" sz="11768" dirty="0">
                <a:solidFill>
                  <a:srgbClr val="695C4A"/>
                </a:solidFill>
                <a:latin typeface="Brasika"/>
                <a:ea typeface="Brasika"/>
                <a:cs typeface="Brasika"/>
                <a:sym typeface="Brasika"/>
              </a:rPr>
              <a:t> </a:t>
            </a:r>
            <a:r>
              <a:rPr lang="en-US" sz="11768" dirty="0">
                <a:solidFill>
                  <a:srgbClr val="695C4A"/>
                </a:solidFill>
                <a:latin typeface="Brasika"/>
                <a:ea typeface="Brasika"/>
                <a:cs typeface="Brasika"/>
                <a:sym typeface="Brasika"/>
              </a:rPr>
              <a:t>WYSTAWIE: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rot="-5400000">
            <a:off x="-1064838" y="7667621"/>
            <a:ext cx="5388429" cy="4114800"/>
          </a:xfrm>
          <a:custGeom>
            <a:avLst/>
            <a:gdLst/>
            <a:ahLst/>
            <a:cxnLst/>
            <a:rect l="l" t="t" r="r" b="b"/>
            <a:pathLst>
              <a:path w="5388429" h="4114800">
                <a:moveTo>
                  <a:pt x="0" y="0"/>
                </a:moveTo>
                <a:lnTo>
                  <a:pt x="5388429" y="0"/>
                </a:lnTo>
                <a:lnTo>
                  <a:pt x="5388429"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3" name="Freeform 3"/>
          <p:cNvSpPr/>
          <p:nvPr/>
        </p:nvSpPr>
        <p:spPr>
          <a:xfrm>
            <a:off x="14282194" y="-660244"/>
            <a:ext cx="5388429" cy="4114800"/>
          </a:xfrm>
          <a:custGeom>
            <a:avLst/>
            <a:gdLst/>
            <a:ahLst/>
            <a:cxnLst/>
            <a:rect l="l" t="t" r="r" b="b"/>
            <a:pathLst>
              <a:path w="5388429" h="4114800">
                <a:moveTo>
                  <a:pt x="0" y="0"/>
                </a:moveTo>
                <a:lnTo>
                  <a:pt x="5388428" y="0"/>
                </a:lnTo>
                <a:lnTo>
                  <a:pt x="5388428"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4" name="Freeform 4"/>
          <p:cNvSpPr/>
          <p:nvPr/>
        </p:nvSpPr>
        <p:spPr>
          <a:xfrm>
            <a:off x="10848351" y="8790049"/>
            <a:ext cx="6867685" cy="936502"/>
          </a:xfrm>
          <a:custGeom>
            <a:avLst/>
            <a:gdLst/>
            <a:ahLst/>
            <a:cxnLst/>
            <a:rect l="l" t="t" r="r" b="b"/>
            <a:pathLst>
              <a:path w="6867685" h="936502">
                <a:moveTo>
                  <a:pt x="0" y="0"/>
                </a:moveTo>
                <a:lnTo>
                  <a:pt x="6867685" y="0"/>
                </a:lnTo>
                <a:lnTo>
                  <a:pt x="6867685" y="936502"/>
                </a:lnTo>
                <a:lnTo>
                  <a:pt x="0" y="9365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4000789" y="2771684"/>
            <a:ext cx="10286422" cy="5535746"/>
          </a:xfrm>
          <a:custGeom>
            <a:avLst/>
            <a:gdLst/>
            <a:ahLst/>
            <a:cxnLst/>
            <a:rect l="l" t="t" r="r" b="b"/>
            <a:pathLst>
              <a:path w="10286422" h="5535746">
                <a:moveTo>
                  <a:pt x="0" y="0"/>
                </a:moveTo>
                <a:lnTo>
                  <a:pt x="10286422" y="0"/>
                </a:lnTo>
                <a:lnTo>
                  <a:pt x="10286422" y="5535746"/>
                </a:lnTo>
                <a:lnTo>
                  <a:pt x="0" y="5535746"/>
                </a:lnTo>
                <a:lnTo>
                  <a:pt x="0" y="0"/>
                </a:lnTo>
                <a:close/>
              </a:path>
            </a:pathLst>
          </a:custGeom>
          <a:blipFill>
            <a:blip r:embed="rId6"/>
            <a:stretch>
              <a:fillRect l="-4611" t="-74956" r="-114711" b="-54285"/>
            </a:stretch>
          </a:blipFill>
        </p:spPr>
      </p:sp>
      <p:sp>
        <p:nvSpPr>
          <p:cNvPr id="6" name="TextBox 6"/>
          <p:cNvSpPr txBox="1"/>
          <p:nvPr/>
        </p:nvSpPr>
        <p:spPr>
          <a:xfrm>
            <a:off x="3490161" y="995296"/>
            <a:ext cx="11307678" cy="784670"/>
          </a:xfrm>
          <a:prstGeom prst="rect">
            <a:avLst/>
          </a:prstGeom>
        </p:spPr>
        <p:txBody>
          <a:bodyPr lIns="0" tIns="0" rIns="0" bIns="0" rtlCol="0" anchor="t">
            <a:spAutoFit/>
          </a:bodyPr>
          <a:lstStyle/>
          <a:p>
            <a:pPr algn="ctr">
              <a:lnSpc>
                <a:spcPts val="5830"/>
              </a:lnSpc>
            </a:pPr>
            <a:r>
              <a:rPr lang="en-US" sz="5070">
                <a:solidFill>
                  <a:srgbClr val="695C4A"/>
                </a:solidFill>
                <a:latin typeface="Brasika"/>
                <a:ea typeface="Brasika"/>
                <a:cs typeface="Brasika"/>
                <a:sym typeface="Brasika"/>
              </a:rPr>
              <a:t>RADIOPLUS.COM.PL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rot="-5400000">
            <a:off x="-1064838" y="7667621"/>
            <a:ext cx="5388429" cy="4114800"/>
          </a:xfrm>
          <a:custGeom>
            <a:avLst/>
            <a:gdLst/>
            <a:ahLst/>
            <a:cxnLst/>
            <a:rect l="l" t="t" r="r" b="b"/>
            <a:pathLst>
              <a:path w="5388429" h="4114800">
                <a:moveTo>
                  <a:pt x="0" y="0"/>
                </a:moveTo>
                <a:lnTo>
                  <a:pt x="5388429" y="0"/>
                </a:lnTo>
                <a:lnTo>
                  <a:pt x="5388429"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3" name="Freeform 3"/>
          <p:cNvSpPr/>
          <p:nvPr/>
        </p:nvSpPr>
        <p:spPr>
          <a:xfrm>
            <a:off x="14282194" y="-660244"/>
            <a:ext cx="5388429" cy="4114800"/>
          </a:xfrm>
          <a:custGeom>
            <a:avLst/>
            <a:gdLst/>
            <a:ahLst/>
            <a:cxnLst/>
            <a:rect l="l" t="t" r="r" b="b"/>
            <a:pathLst>
              <a:path w="5388429" h="4114800">
                <a:moveTo>
                  <a:pt x="0" y="0"/>
                </a:moveTo>
                <a:lnTo>
                  <a:pt x="5388428" y="0"/>
                </a:lnTo>
                <a:lnTo>
                  <a:pt x="5388428"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4" name="Freeform 4"/>
          <p:cNvSpPr/>
          <p:nvPr/>
        </p:nvSpPr>
        <p:spPr>
          <a:xfrm>
            <a:off x="10848351" y="8790049"/>
            <a:ext cx="6867685" cy="936502"/>
          </a:xfrm>
          <a:custGeom>
            <a:avLst/>
            <a:gdLst/>
            <a:ahLst/>
            <a:cxnLst/>
            <a:rect l="l" t="t" r="r" b="b"/>
            <a:pathLst>
              <a:path w="6867685" h="936502">
                <a:moveTo>
                  <a:pt x="0" y="0"/>
                </a:moveTo>
                <a:lnTo>
                  <a:pt x="6867685" y="0"/>
                </a:lnTo>
                <a:lnTo>
                  <a:pt x="6867685" y="936502"/>
                </a:lnTo>
                <a:lnTo>
                  <a:pt x="0" y="9365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3456710" y="2582301"/>
            <a:ext cx="11374580" cy="5405413"/>
          </a:xfrm>
          <a:custGeom>
            <a:avLst/>
            <a:gdLst/>
            <a:ahLst/>
            <a:cxnLst/>
            <a:rect l="l" t="t" r="r" b="b"/>
            <a:pathLst>
              <a:path w="11374580" h="5405413">
                <a:moveTo>
                  <a:pt x="0" y="0"/>
                </a:moveTo>
                <a:lnTo>
                  <a:pt x="11374580" y="0"/>
                </a:lnTo>
                <a:lnTo>
                  <a:pt x="11374580" y="5405413"/>
                </a:lnTo>
                <a:lnTo>
                  <a:pt x="0" y="5405413"/>
                </a:lnTo>
                <a:lnTo>
                  <a:pt x="0" y="0"/>
                </a:lnTo>
                <a:close/>
              </a:path>
            </a:pathLst>
          </a:custGeom>
          <a:blipFill>
            <a:blip r:embed="rId6"/>
            <a:stretch>
              <a:fillRect l="-43963" t="-58364" r="-78816" b="-105332"/>
            </a:stretch>
          </a:blipFill>
        </p:spPr>
      </p:sp>
      <p:sp>
        <p:nvSpPr>
          <p:cNvPr id="6" name="TextBox 6"/>
          <p:cNvSpPr txBox="1"/>
          <p:nvPr/>
        </p:nvSpPr>
        <p:spPr>
          <a:xfrm>
            <a:off x="3490161" y="995296"/>
            <a:ext cx="11307678" cy="784670"/>
          </a:xfrm>
          <a:prstGeom prst="rect">
            <a:avLst/>
          </a:prstGeom>
        </p:spPr>
        <p:txBody>
          <a:bodyPr lIns="0" tIns="0" rIns="0" bIns="0" rtlCol="0" anchor="t">
            <a:spAutoFit/>
          </a:bodyPr>
          <a:lstStyle/>
          <a:p>
            <a:pPr algn="ctr">
              <a:lnSpc>
                <a:spcPts val="5830"/>
              </a:lnSpc>
            </a:pPr>
            <a:r>
              <a:rPr lang="en-US" sz="5070">
                <a:solidFill>
                  <a:srgbClr val="695C4A"/>
                </a:solidFill>
                <a:latin typeface="Brasika"/>
                <a:ea typeface="Brasika"/>
                <a:cs typeface="Brasika"/>
                <a:sym typeface="Brasika"/>
              </a:rPr>
              <a:t>ECHODNIA.EU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rot="-5400000">
            <a:off x="-1064838" y="7667621"/>
            <a:ext cx="5388429" cy="4114800"/>
          </a:xfrm>
          <a:custGeom>
            <a:avLst/>
            <a:gdLst/>
            <a:ahLst/>
            <a:cxnLst/>
            <a:rect l="l" t="t" r="r" b="b"/>
            <a:pathLst>
              <a:path w="5388429" h="4114800">
                <a:moveTo>
                  <a:pt x="0" y="0"/>
                </a:moveTo>
                <a:lnTo>
                  <a:pt x="5388429" y="0"/>
                </a:lnTo>
                <a:lnTo>
                  <a:pt x="5388429"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3" name="Freeform 3"/>
          <p:cNvSpPr/>
          <p:nvPr/>
        </p:nvSpPr>
        <p:spPr>
          <a:xfrm>
            <a:off x="14282194" y="-660244"/>
            <a:ext cx="5388429" cy="4114800"/>
          </a:xfrm>
          <a:custGeom>
            <a:avLst/>
            <a:gdLst/>
            <a:ahLst/>
            <a:cxnLst/>
            <a:rect l="l" t="t" r="r" b="b"/>
            <a:pathLst>
              <a:path w="5388429" h="4114800">
                <a:moveTo>
                  <a:pt x="0" y="0"/>
                </a:moveTo>
                <a:lnTo>
                  <a:pt x="5388428" y="0"/>
                </a:lnTo>
                <a:lnTo>
                  <a:pt x="5388428"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4" name="Freeform 4"/>
          <p:cNvSpPr/>
          <p:nvPr/>
        </p:nvSpPr>
        <p:spPr>
          <a:xfrm>
            <a:off x="10848351" y="8790049"/>
            <a:ext cx="6867685" cy="936502"/>
          </a:xfrm>
          <a:custGeom>
            <a:avLst/>
            <a:gdLst/>
            <a:ahLst/>
            <a:cxnLst/>
            <a:rect l="l" t="t" r="r" b="b"/>
            <a:pathLst>
              <a:path w="6867685" h="936502">
                <a:moveTo>
                  <a:pt x="0" y="0"/>
                </a:moveTo>
                <a:lnTo>
                  <a:pt x="6867685" y="0"/>
                </a:lnTo>
                <a:lnTo>
                  <a:pt x="6867685" y="936502"/>
                </a:lnTo>
                <a:lnTo>
                  <a:pt x="0" y="9365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5168077" y="2548302"/>
            <a:ext cx="7951846" cy="2401146"/>
          </a:xfrm>
          <a:custGeom>
            <a:avLst/>
            <a:gdLst/>
            <a:ahLst/>
            <a:cxnLst/>
            <a:rect l="l" t="t" r="r" b="b"/>
            <a:pathLst>
              <a:path w="7951846" h="2401146">
                <a:moveTo>
                  <a:pt x="0" y="0"/>
                </a:moveTo>
                <a:lnTo>
                  <a:pt x="7951846" y="0"/>
                </a:lnTo>
                <a:lnTo>
                  <a:pt x="7951846" y="2401146"/>
                </a:lnTo>
                <a:lnTo>
                  <a:pt x="0" y="2401146"/>
                </a:lnTo>
                <a:lnTo>
                  <a:pt x="0" y="0"/>
                </a:lnTo>
                <a:close/>
              </a:path>
            </a:pathLst>
          </a:custGeom>
          <a:blipFill>
            <a:blip r:embed="rId6"/>
            <a:stretch>
              <a:fillRect l="-88939" t="-46928" r="-110722" b="-411288"/>
            </a:stretch>
          </a:blipFill>
        </p:spPr>
      </p:sp>
      <p:sp>
        <p:nvSpPr>
          <p:cNvPr id="6" name="Freeform 6"/>
          <p:cNvSpPr/>
          <p:nvPr/>
        </p:nvSpPr>
        <p:spPr>
          <a:xfrm>
            <a:off x="5176261" y="5396606"/>
            <a:ext cx="7935477" cy="2530605"/>
          </a:xfrm>
          <a:custGeom>
            <a:avLst/>
            <a:gdLst/>
            <a:ahLst/>
            <a:cxnLst/>
            <a:rect l="l" t="t" r="r" b="b"/>
            <a:pathLst>
              <a:path w="7935477" h="2530605">
                <a:moveTo>
                  <a:pt x="0" y="0"/>
                </a:moveTo>
                <a:lnTo>
                  <a:pt x="7935478" y="0"/>
                </a:lnTo>
                <a:lnTo>
                  <a:pt x="7935478" y="2530605"/>
                </a:lnTo>
                <a:lnTo>
                  <a:pt x="0" y="2530605"/>
                </a:lnTo>
                <a:lnTo>
                  <a:pt x="0" y="0"/>
                </a:lnTo>
                <a:close/>
              </a:path>
            </a:pathLst>
          </a:custGeom>
          <a:blipFill>
            <a:blip r:embed="rId7"/>
            <a:stretch>
              <a:fillRect l="-89683" t="-340907" r="-111158" b="-89743"/>
            </a:stretch>
          </a:blipFill>
        </p:spPr>
      </p:sp>
      <p:sp>
        <p:nvSpPr>
          <p:cNvPr id="7" name="TextBox 7"/>
          <p:cNvSpPr txBox="1"/>
          <p:nvPr/>
        </p:nvSpPr>
        <p:spPr>
          <a:xfrm>
            <a:off x="3490161" y="995296"/>
            <a:ext cx="11307678" cy="784670"/>
          </a:xfrm>
          <a:prstGeom prst="rect">
            <a:avLst/>
          </a:prstGeom>
        </p:spPr>
        <p:txBody>
          <a:bodyPr lIns="0" tIns="0" rIns="0" bIns="0" rtlCol="0" anchor="t">
            <a:spAutoFit/>
          </a:bodyPr>
          <a:lstStyle/>
          <a:p>
            <a:pPr algn="ctr">
              <a:lnSpc>
                <a:spcPts val="5830"/>
              </a:lnSpc>
            </a:pPr>
            <a:r>
              <a:rPr lang="en-US" sz="5070">
                <a:solidFill>
                  <a:srgbClr val="695C4A"/>
                </a:solidFill>
                <a:latin typeface="Brasika"/>
                <a:ea typeface="Brasika"/>
                <a:cs typeface="Brasika"/>
                <a:sym typeface="Brasika"/>
              </a:rPr>
              <a:t>MOJRADOM.PL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2503716" y="1028700"/>
            <a:ext cx="1393021" cy="1491921"/>
            <a:chOff x="0" y="0"/>
            <a:chExt cx="1857361" cy="1989228"/>
          </a:xfrm>
        </p:grpSpPr>
        <p:sp>
          <p:nvSpPr>
            <p:cNvPr id="3" name="Freeform 3"/>
            <p:cNvSpPr/>
            <p:nvPr/>
          </p:nvSpPr>
          <p:spPr>
            <a:xfrm>
              <a:off x="371472" y="0"/>
              <a:ext cx="1485889" cy="1485889"/>
            </a:xfrm>
            <a:custGeom>
              <a:avLst/>
              <a:gdLst/>
              <a:ahLst/>
              <a:cxnLst/>
              <a:rect l="l" t="t" r="r" b="b"/>
              <a:pathLst>
                <a:path w="1485889" h="1485889">
                  <a:moveTo>
                    <a:pt x="0" y="0"/>
                  </a:moveTo>
                  <a:lnTo>
                    <a:pt x="1485889" y="0"/>
                  </a:lnTo>
                  <a:lnTo>
                    <a:pt x="1485889" y="1485889"/>
                  </a:lnTo>
                  <a:lnTo>
                    <a:pt x="0" y="1485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0" y="1246284"/>
              <a:ext cx="742944" cy="742944"/>
            </a:xfrm>
            <a:custGeom>
              <a:avLst/>
              <a:gdLst/>
              <a:ahLst/>
              <a:cxnLst/>
              <a:rect l="l" t="t" r="r" b="b"/>
              <a:pathLst>
                <a:path w="742944" h="742944">
                  <a:moveTo>
                    <a:pt x="0" y="0"/>
                  </a:moveTo>
                  <a:lnTo>
                    <a:pt x="742944" y="0"/>
                  </a:lnTo>
                  <a:lnTo>
                    <a:pt x="742944" y="742944"/>
                  </a:lnTo>
                  <a:lnTo>
                    <a:pt x="0" y="742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5" name="Group 5"/>
          <p:cNvGrpSpPr/>
          <p:nvPr/>
        </p:nvGrpSpPr>
        <p:grpSpPr>
          <a:xfrm>
            <a:off x="4391263" y="1028700"/>
            <a:ext cx="1393021" cy="1491921"/>
            <a:chOff x="0" y="0"/>
            <a:chExt cx="1857361" cy="1989228"/>
          </a:xfrm>
        </p:grpSpPr>
        <p:sp>
          <p:nvSpPr>
            <p:cNvPr id="6" name="Freeform 6"/>
            <p:cNvSpPr/>
            <p:nvPr/>
          </p:nvSpPr>
          <p:spPr>
            <a:xfrm>
              <a:off x="0" y="0"/>
              <a:ext cx="1485889" cy="1485889"/>
            </a:xfrm>
            <a:custGeom>
              <a:avLst/>
              <a:gdLst/>
              <a:ahLst/>
              <a:cxnLst/>
              <a:rect l="l" t="t" r="r" b="b"/>
              <a:pathLst>
                <a:path w="1485889" h="1485889">
                  <a:moveTo>
                    <a:pt x="0" y="0"/>
                  </a:moveTo>
                  <a:lnTo>
                    <a:pt x="1485889" y="0"/>
                  </a:lnTo>
                  <a:lnTo>
                    <a:pt x="1485889" y="1485889"/>
                  </a:lnTo>
                  <a:lnTo>
                    <a:pt x="0" y="1485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114417" y="1246284"/>
              <a:ext cx="742944" cy="742944"/>
            </a:xfrm>
            <a:custGeom>
              <a:avLst/>
              <a:gdLst/>
              <a:ahLst/>
              <a:cxnLst/>
              <a:rect l="l" t="t" r="r" b="b"/>
              <a:pathLst>
                <a:path w="742944" h="742944">
                  <a:moveTo>
                    <a:pt x="0" y="0"/>
                  </a:moveTo>
                  <a:lnTo>
                    <a:pt x="742944" y="0"/>
                  </a:lnTo>
                  <a:lnTo>
                    <a:pt x="742944" y="742944"/>
                  </a:lnTo>
                  <a:lnTo>
                    <a:pt x="0" y="742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8" name="Freeform 8"/>
          <p:cNvSpPr/>
          <p:nvPr/>
        </p:nvSpPr>
        <p:spPr>
          <a:xfrm>
            <a:off x="858590" y="5126195"/>
            <a:ext cx="929933" cy="929933"/>
          </a:xfrm>
          <a:custGeom>
            <a:avLst/>
            <a:gdLst/>
            <a:ahLst/>
            <a:cxnLst/>
            <a:rect l="l" t="t" r="r" b="b"/>
            <a:pathLst>
              <a:path w="929933" h="929933">
                <a:moveTo>
                  <a:pt x="0" y="0"/>
                </a:moveTo>
                <a:lnTo>
                  <a:pt x="929933" y="0"/>
                </a:lnTo>
                <a:lnTo>
                  <a:pt x="929933" y="929932"/>
                </a:lnTo>
                <a:lnTo>
                  <a:pt x="0" y="929932"/>
                </a:lnTo>
                <a:lnTo>
                  <a:pt x="0" y="0"/>
                </a:lnTo>
                <a:close/>
              </a:path>
            </a:pathLst>
          </a:custGeom>
          <a:blipFill>
            <a:blip r:embed="rId4"/>
            <a:stretch>
              <a:fillRect/>
            </a:stretch>
          </a:blipFill>
        </p:spPr>
      </p:sp>
      <p:sp>
        <p:nvSpPr>
          <p:cNvPr id="9" name="Freeform 9"/>
          <p:cNvSpPr/>
          <p:nvPr/>
        </p:nvSpPr>
        <p:spPr>
          <a:xfrm>
            <a:off x="835525" y="6542776"/>
            <a:ext cx="976062" cy="976062"/>
          </a:xfrm>
          <a:custGeom>
            <a:avLst/>
            <a:gdLst/>
            <a:ahLst/>
            <a:cxnLst/>
            <a:rect l="l" t="t" r="r" b="b"/>
            <a:pathLst>
              <a:path w="976062" h="976062">
                <a:moveTo>
                  <a:pt x="0" y="0"/>
                </a:moveTo>
                <a:lnTo>
                  <a:pt x="976063" y="0"/>
                </a:lnTo>
                <a:lnTo>
                  <a:pt x="976063" y="976062"/>
                </a:lnTo>
                <a:lnTo>
                  <a:pt x="0" y="976062"/>
                </a:lnTo>
                <a:lnTo>
                  <a:pt x="0" y="0"/>
                </a:lnTo>
                <a:close/>
              </a:path>
            </a:pathLst>
          </a:custGeom>
          <a:blipFill>
            <a:blip r:embed="rId5"/>
            <a:stretch>
              <a:fillRect/>
            </a:stretch>
          </a:blipFill>
        </p:spPr>
      </p:sp>
      <p:sp>
        <p:nvSpPr>
          <p:cNvPr id="10" name="Freeform 10"/>
          <p:cNvSpPr/>
          <p:nvPr/>
        </p:nvSpPr>
        <p:spPr>
          <a:xfrm rot="-5400000">
            <a:off x="-882627" y="7096925"/>
            <a:ext cx="5388429" cy="4114800"/>
          </a:xfrm>
          <a:custGeom>
            <a:avLst/>
            <a:gdLst/>
            <a:ahLst/>
            <a:cxnLst/>
            <a:rect l="l" t="t" r="r" b="b"/>
            <a:pathLst>
              <a:path w="5388429" h="4114800">
                <a:moveTo>
                  <a:pt x="0" y="0"/>
                </a:moveTo>
                <a:lnTo>
                  <a:pt x="5388429" y="0"/>
                </a:lnTo>
                <a:lnTo>
                  <a:pt x="5388429" y="4114800"/>
                </a:lnTo>
                <a:lnTo>
                  <a:pt x="0" y="4114800"/>
                </a:lnTo>
                <a:lnTo>
                  <a:pt x="0" y="0"/>
                </a:lnTo>
                <a:close/>
              </a:path>
            </a:pathLst>
          </a:custGeom>
          <a:blipFill>
            <a:blip r:embed="rId6">
              <a:alphaModFix amt="9999"/>
              <a:extLst>
                <a:ext uri="{96DAC541-7B7A-43D3-8B79-37D633B846F1}">
                  <asvg:svgBlip xmlns:asvg="http://schemas.microsoft.com/office/drawing/2016/SVG/main" r:embed="rId7"/>
                </a:ext>
              </a:extLst>
            </a:blip>
            <a:stretch>
              <a:fillRect/>
            </a:stretch>
          </a:blipFill>
        </p:spPr>
      </p:sp>
      <p:sp>
        <p:nvSpPr>
          <p:cNvPr id="11" name="Freeform 11"/>
          <p:cNvSpPr/>
          <p:nvPr/>
        </p:nvSpPr>
        <p:spPr>
          <a:xfrm>
            <a:off x="14282194" y="-660244"/>
            <a:ext cx="5388429" cy="4114800"/>
          </a:xfrm>
          <a:custGeom>
            <a:avLst/>
            <a:gdLst/>
            <a:ahLst/>
            <a:cxnLst/>
            <a:rect l="l" t="t" r="r" b="b"/>
            <a:pathLst>
              <a:path w="5388429" h="4114800">
                <a:moveTo>
                  <a:pt x="0" y="0"/>
                </a:moveTo>
                <a:lnTo>
                  <a:pt x="5388428" y="0"/>
                </a:lnTo>
                <a:lnTo>
                  <a:pt x="5388428" y="4114800"/>
                </a:lnTo>
                <a:lnTo>
                  <a:pt x="0" y="4114800"/>
                </a:lnTo>
                <a:lnTo>
                  <a:pt x="0" y="0"/>
                </a:lnTo>
                <a:close/>
              </a:path>
            </a:pathLst>
          </a:custGeom>
          <a:blipFill>
            <a:blip r:embed="rId6">
              <a:alphaModFix amt="9999"/>
              <a:extLst>
                <a:ext uri="{96DAC541-7B7A-43D3-8B79-37D633B846F1}">
                  <asvg:svgBlip xmlns:asvg="http://schemas.microsoft.com/office/drawing/2016/SVG/main" r:embed="rId7"/>
                </a:ext>
              </a:extLst>
            </a:blip>
            <a:stretch>
              <a:fillRect/>
            </a:stretch>
          </a:blipFill>
        </p:spPr>
      </p:sp>
      <p:sp>
        <p:nvSpPr>
          <p:cNvPr id="12" name="Freeform 12"/>
          <p:cNvSpPr/>
          <p:nvPr/>
        </p:nvSpPr>
        <p:spPr>
          <a:xfrm>
            <a:off x="10906360" y="5043530"/>
            <a:ext cx="929933" cy="929933"/>
          </a:xfrm>
          <a:custGeom>
            <a:avLst/>
            <a:gdLst/>
            <a:ahLst/>
            <a:cxnLst/>
            <a:rect l="l" t="t" r="r" b="b"/>
            <a:pathLst>
              <a:path w="929933" h="929933">
                <a:moveTo>
                  <a:pt x="0" y="0"/>
                </a:moveTo>
                <a:lnTo>
                  <a:pt x="929932" y="0"/>
                </a:lnTo>
                <a:lnTo>
                  <a:pt x="929932" y="929932"/>
                </a:lnTo>
                <a:lnTo>
                  <a:pt x="0" y="929932"/>
                </a:lnTo>
                <a:lnTo>
                  <a:pt x="0" y="0"/>
                </a:lnTo>
                <a:close/>
              </a:path>
            </a:pathLst>
          </a:custGeom>
          <a:blipFill>
            <a:blip r:embed="rId4"/>
            <a:stretch>
              <a:fillRect/>
            </a:stretch>
          </a:blipFill>
        </p:spPr>
      </p:sp>
      <p:sp>
        <p:nvSpPr>
          <p:cNvPr id="13" name="Freeform 13"/>
          <p:cNvSpPr/>
          <p:nvPr/>
        </p:nvSpPr>
        <p:spPr>
          <a:xfrm>
            <a:off x="10883295" y="6460111"/>
            <a:ext cx="976062" cy="976062"/>
          </a:xfrm>
          <a:custGeom>
            <a:avLst/>
            <a:gdLst/>
            <a:ahLst/>
            <a:cxnLst/>
            <a:rect l="l" t="t" r="r" b="b"/>
            <a:pathLst>
              <a:path w="976062" h="976062">
                <a:moveTo>
                  <a:pt x="0" y="0"/>
                </a:moveTo>
                <a:lnTo>
                  <a:pt x="976062" y="0"/>
                </a:lnTo>
                <a:lnTo>
                  <a:pt x="976062" y="976062"/>
                </a:lnTo>
                <a:lnTo>
                  <a:pt x="0" y="976062"/>
                </a:lnTo>
                <a:lnTo>
                  <a:pt x="0" y="0"/>
                </a:lnTo>
                <a:close/>
              </a:path>
            </a:pathLst>
          </a:custGeom>
          <a:blipFill>
            <a:blip r:embed="rId5"/>
            <a:stretch>
              <a:fillRect/>
            </a:stretch>
          </a:blipFill>
        </p:spPr>
      </p:sp>
      <p:sp>
        <p:nvSpPr>
          <p:cNvPr id="14" name="Freeform 14"/>
          <p:cNvSpPr/>
          <p:nvPr/>
        </p:nvSpPr>
        <p:spPr>
          <a:xfrm>
            <a:off x="5920881" y="8994488"/>
            <a:ext cx="6867685" cy="936502"/>
          </a:xfrm>
          <a:custGeom>
            <a:avLst/>
            <a:gdLst/>
            <a:ahLst/>
            <a:cxnLst/>
            <a:rect l="l" t="t" r="r" b="b"/>
            <a:pathLst>
              <a:path w="6867685" h="936502">
                <a:moveTo>
                  <a:pt x="0" y="0"/>
                </a:moveTo>
                <a:lnTo>
                  <a:pt x="6867685" y="0"/>
                </a:lnTo>
                <a:lnTo>
                  <a:pt x="6867685" y="936502"/>
                </a:lnTo>
                <a:lnTo>
                  <a:pt x="0" y="9365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TextBox 15"/>
          <p:cNvSpPr txBox="1"/>
          <p:nvPr/>
        </p:nvSpPr>
        <p:spPr>
          <a:xfrm>
            <a:off x="5545164" y="1172084"/>
            <a:ext cx="7390065" cy="1176578"/>
          </a:xfrm>
          <a:prstGeom prst="rect">
            <a:avLst/>
          </a:prstGeom>
        </p:spPr>
        <p:txBody>
          <a:bodyPr lIns="0" tIns="0" rIns="0" bIns="0" rtlCol="0" anchor="t">
            <a:spAutoFit/>
          </a:bodyPr>
          <a:lstStyle/>
          <a:p>
            <a:pPr algn="ctr">
              <a:lnSpc>
                <a:spcPts val="8669"/>
              </a:lnSpc>
            </a:pPr>
            <a:r>
              <a:rPr lang="en-US" sz="7539">
                <a:solidFill>
                  <a:srgbClr val="695C4A"/>
                </a:solidFill>
                <a:latin typeface="Brasika"/>
                <a:ea typeface="Brasika"/>
                <a:cs typeface="Brasika"/>
                <a:sym typeface="Brasika"/>
              </a:rPr>
              <a:t>Social Media</a:t>
            </a:r>
          </a:p>
        </p:txBody>
      </p:sp>
      <p:sp>
        <p:nvSpPr>
          <p:cNvPr id="16" name="TextBox 16"/>
          <p:cNvSpPr txBox="1"/>
          <p:nvPr/>
        </p:nvSpPr>
        <p:spPr>
          <a:xfrm>
            <a:off x="2328986" y="5280836"/>
            <a:ext cx="8362295" cy="468249"/>
          </a:xfrm>
          <a:prstGeom prst="rect">
            <a:avLst/>
          </a:prstGeom>
        </p:spPr>
        <p:txBody>
          <a:bodyPr lIns="0" tIns="0" rIns="0" bIns="0" rtlCol="0" anchor="t">
            <a:spAutoFit/>
          </a:bodyPr>
          <a:lstStyle/>
          <a:p>
            <a:pPr marL="0" lvl="0" indent="0" algn="l">
              <a:lnSpc>
                <a:spcPts val="4158"/>
              </a:lnSpc>
            </a:pPr>
            <a:r>
              <a:rPr lang="en-US" sz="2100">
                <a:solidFill>
                  <a:srgbClr val="827564"/>
                </a:solidFill>
                <a:latin typeface="Livvic"/>
                <a:ea typeface="Livvic"/>
                <a:cs typeface="Livvic"/>
                <a:sym typeface="Livvic"/>
              </a:rPr>
              <a:t>https://www.facebook.com/akademia.liderow.fundacja.federa</a:t>
            </a:r>
          </a:p>
        </p:txBody>
      </p:sp>
      <p:sp>
        <p:nvSpPr>
          <p:cNvPr id="17" name="TextBox 17"/>
          <p:cNvSpPr txBox="1"/>
          <p:nvPr/>
        </p:nvSpPr>
        <p:spPr>
          <a:xfrm>
            <a:off x="1323556" y="3633812"/>
            <a:ext cx="8000732" cy="1229925"/>
          </a:xfrm>
          <a:prstGeom prst="rect">
            <a:avLst/>
          </a:prstGeom>
        </p:spPr>
        <p:txBody>
          <a:bodyPr lIns="0" tIns="0" rIns="0" bIns="0" rtlCol="0" anchor="t">
            <a:spAutoFit/>
          </a:bodyPr>
          <a:lstStyle/>
          <a:p>
            <a:pPr algn="ctr">
              <a:lnSpc>
                <a:spcPts val="5146"/>
              </a:lnSpc>
            </a:pPr>
            <a:r>
              <a:rPr lang="en-US" sz="2599" b="1" spc="402">
                <a:solidFill>
                  <a:srgbClr val="695C4A"/>
                </a:solidFill>
                <a:latin typeface="Open Sauce Bold"/>
                <a:ea typeface="Open Sauce Bold"/>
                <a:cs typeface="Open Sauce Bold"/>
                <a:sym typeface="Open Sauce Bold"/>
              </a:rPr>
              <a:t>AKADEMIA LIDERÓW</a:t>
            </a:r>
          </a:p>
          <a:p>
            <a:pPr marL="0" lvl="0" indent="0" algn="ctr">
              <a:lnSpc>
                <a:spcPts val="5146"/>
              </a:lnSpc>
            </a:pPr>
            <a:r>
              <a:rPr lang="en-US" sz="2599" b="1" spc="402">
                <a:solidFill>
                  <a:srgbClr val="695C4A"/>
                </a:solidFill>
                <a:latin typeface="Open Sauce Bold"/>
                <a:ea typeface="Open Sauce Bold"/>
                <a:cs typeface="Open Sauce Bold"/>
                <a:sym typeface="Open Sauce Bold"/>
              </a:rPr>
              <a:t>FUNDACJA DR. BOGUSŁAWA FEDERA</a:t>
            </a:r>
          </a:p>
        </p:txBody>
      </p:sp>
      <p:sp>
        <p:nvSpPr>
          <p:cNvPr id="18" name="TextBox 18"/>
          <p:cNvSpPr txBox="1"/>
          <p:nvPr/>
        </p:nvSpPr>
        <p:spPr>
          <a:xfrm>
            <a:off x="11962565" y="3958183"/>
            <a:ext cx="4578387" cy="581182"/>
          </a:xfrm>
          <a:prstGeom prst="rect">
            <a:avLst/>
          </a:prstGeom>
        </p:spPr>
        <p:txBody>
          <a:bodyPr lIns="0" tIns="0" rIns="0" bIns="0" rtlCol="0" anchor="t">
            <a:spAutoFit/>
          </a:bodyPr>
          <a:lstStyle/>
          <a:p>
            <a:pPr marL="0" lvl="0" indent="0" algn="ctr">
              <a:lnSpc>
                <a:spcPts val="5143"/>
              </a:lnSpc>
            </a:pPr>
            <a:r>
              <a:rPr lang="en-US" sz="2597" b="1" spc="402">
                <a:solidFill>
                  <a:srgbClr val="695C4A"/>
                </a:solidFill>
                <a:latin typeface="Open Sauce Bold"/>
                <a:ea typeface="Open Sauce Bold"/>
                <a:cs typeface="Open Sauce Bold"/>
                <a:sym typeface="Open Sauce Bold"/>
              </a:rPr>
              <a:t>MIKROPORADY.PL</a:t>
            </a:r>
          </a:p>
        </p:txBody>
      </p:sp>
      <p:sp>
        <p:nvSpPr>
          <p:cNvPr id="19" name="TextBox 19"/>
          <p:cNvSpPr txBox="1"/>
          <p:nvPr/>
        </p:nvSpPr>
        <p:spPr>
          <a:xfrm>
            <a:off x="12235874" y="5280836"/>
            <a:ext cx="8362295" cy="468249"/>
          </a:xfrm>
          <a:prstGeom prst="rect">
            <a:avLst/>
          </a:prstGeom>
        </p:spPr>
        <p:txBody>
          <a:bodyPr lIns="0" tIns="0" rIns="0" bIns="0" rtlCol="0" anchor="t">
            <a:spAutoFit/>
          </a:bodyPr>
          <a:lstStyle/>
          <a:p>
            <a:pPr marL="0" lvl="0" indent="0" algn="l">
              <a:lnSpc>
                <a:spcPts val="4158"/>
              </a:lnSpc>
            </a:pPr>
            <a:r>
              <a:rPr lang="en-US" sz="2100">
                <a:solidFill>
                  <a:srgbClr val="827564"/>
                </a:solidFill>
                <a:latin typeface="Livvic"/>
                <a:ea typeface="Livvic"/>
                <a:cs typeface="Livvic"/>
                <a:sym typeface="Livvic"/>
              </a:rPr>
              <a:t>https://www.facebook.com/mikroPorady</a:t>
            </a:r>
          </a:p>
        </p:txBody>
      </p:sp>
      <p:sp>
        <p:nvSpPr>
          <p:cNvPr id="20" name="TextBox 20"/>
          <p:cNvSpPr txBox="1"/>
          <p:nvPr/>
        </p:nvSpPr>
        <p:spPr>
          <a:xfrm>
            <a:off x="12235874" y="6196607"/>
            <a:ext cx="8362295" cy="992124"/>
          </a:xfrm>
          <a:prstGeom prst="rect">
            <a:avLst/>
          </a:prstGeom>
        </p:spPr>
        <p:txBody>
          <a:bodyPr lIns="0" tIns="0" rIns="0" bIns="0" rtlCol="0" anchor="t">
            <a:spAutoFit/>
          </a:bodyPr>
          <a:lstStyle/>
          <a:p>
            <a:pPr algn="l">
              <a:lnSpc>
                <a:spcPts val="4158"/>
              </a:lnSpc>
            </a:pPr>
            <a:endParaRPr/>
          </a:p>
          <a:p>
            <a:pPr marL="0" lvl="0" indent="0" algn="l">
              <a:lnSpc>
                <a:spcPts val="4158"/>
              </a:lnSpc>
            </a:pPr>
            <a:r>
              <a:rPr lang="en-US" sz="2100">
                <a:solidFill>
                  <a:srgbClr val="827564"/>
                </a:solidFill>
                <a:latin typeface="Livvic"/>
                <a:ea typeface="Livvic"/>
                <a:cs typeface="Livvic"/>
                <a:sym typeface="Livvic"/>
              </a:rPr>
              <a:t>https://www.instagram.com/mikroPorady.pl/</a:t>
            </a:r>
          </a:p>
        </p:txBody>
      </p:sp>
      <p:sp>
        <p:nvSpPr>
          <p:cNvPr id="21" name="TextBox 21"/>
          <p:cNvSpPr txBox="1"/>
          <p:nvPr/>
        </p:nvSpPr>
        <p:spPr>
          <a:xfrm>
            <a:off x="2328986" y="6720482"/>
            <a:ext cx="8362295" cy="468249"/>
          </a:xfrm>
          <a:prstGeom prst="rect">
            <a:avLst/>
          </a:prstGeom>
        </p:spPr>
        <p:txBody>
          <a:bodyPr lIns="0" tIns="0" rIns="0" bIns="0" rtlCol="0" anchor="t">
            <a:spAutoFit/>
          </a:bodyPr>
          <a:lstStyle/>
          <a:p>
            <a:pPr marL="0" lvl="0" indent="0" algn="l">
              <a:lnSpc>
                <a:spcPts val="4158"/>
              </a:lnSpc>
            </a:pPr>
            <a:r>
              <a:rPr lang="en-US" sz="2100">
                <a:solidFill>
                  <a:srgbClr val="827564"/>
                </a:solidFill>
                <a:latin typeface="Livvic"/>
                <a:ea typeface="Livvic"/>
                <a:cs typeface="Livvic"/>
                <a:sym typeface="Livvic"/>
              </a:rPr>
              <a:t>https://www.instagram.com/akademia_liderow_fundacja/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AutoShape 2"/>
          <p:cNvSpPr/>
          <p:nvPr/>
        </p:nvSpPr>
        <p:spPr>
          <a:xfrm flipH="1">
            <a:off x="5646898" y="685338"/>
            <a:ext cx="0" cy="8916324"/>
          </a:xfrm>
          <a:prstGeom prst="line">
            <a:avLst/>
          </a:prstGeom>
          <a:ln w="38100" cap="flat">
            <a:solidFill>
              <a:srgbClr val="A69C8E">
                <a:alpha val="53725"/>
              </a:srgbClr>
            </a:solidFill>
            <a:prstDash val="solid"/>
            <a:headEnd type="none" w="sm" len="sm"/>
            <a:tailEnd type="none" w="sm" len="sm"/>
          </a:ln>
        </p:spPr>
      </p:sp>
      <p:sp>
        <p:nvSpPr>
          <p:cNvPr id="3" name="Freeform 3"/>
          <p:cNvSpPr/>
          <p:nvPr/>
        </p:nvSpPr>
        <p:spPr>
          <a:xfrm>
            <a:off x="1126919" y="2605837"/>
            <a:ext cx="3652532" cy="3652532"/>
          </a:xfrm>
          <a:custGeom>
            <a:avLst/>
            <a:gdLst/>
            <a:ahLst/>
            <a:cxnLst/>
            <a:rect l="l" t="t" r="r" b="b"/>
            <a:pathLst>
              <a:path w="3652532" h="3652532">
                <a:moveTo>
                  <a:pt x="0" y="0"/>
                </a:moveTo>
                <a:lnTo>
                  <a:pt x="3652533" y="0"/>
                </a:lnTo>
                <a:lnTo>
                  <a:pt x="3652533" y="3652533"/>
                </a:lnTo>
                <a:lnTo>
                  <a:pt x="0" y="3652533"/>
                </a:lnTo>
                <a:lnTo>
                  <a:pt x="0" y="0"/>
                </a:lnTo>
                <a:close/>
              </a:path>
            </a:pathLst>
          </a:custGeom>
          <a:blipFill>
            <a:blip r:embed="rId2"/>
            <a:stretch>
              <a:fillRect/>
            </a:stretch>
          </a:blipFill>
        </p:spPr>
      </p:sp>
      <p:sp>
        <p:nvSpPr>
          <p:cNvPr id="4" name="TextBox 4"/>
          <p:cNvSpPr txBox="1"/>
          <p:nvPr/>
        </p:nvSpPr>
        <p:spPr>
          <a:xfrm>
            <a:off x="8196775" y="1286154"/>
            <a:ext cx="7759584" cy="2096441"/>
          </a:xfrm>
          <a:prstGeom prst="rect">
            <a:avLst/>
          </a:prstGeom>
        </p:spPr>
        <p:txBody>
          <a:bodyPr lIns="0" tIns="0" rIns="0" bIns="0" rtlCol="0" anchor="t">
            <a:spAutoFit/>
          </a:bodyPr>
          <a:lstStyle/>
          <a:p>
            <a:pPr algn="ctr">
              <a:lnSpc>
                <a:spcPts val="5402"/>
              </a:lnSpc>
            </a:pPr>
            <a:r>
              <a:rPr lang="en-US" sz="4697">
                <a:solidFill>
                  <a:srgbClr val="695C4A"/>
                </a:solidFill>
                <a:latin typeface="Brasika"/>
                <a:ea typeface="Brasika"/>
                <a:cs typeface="Brasika"/>
                <a:sym typeface="Brasika"/>
              </a:rPr>
              <a:t>Jak możesz dołączyć do grona Darczyńców? </a:t>
            </a:r>
          </a:p>
          <a:p>
            <a:pPr algn="ctr">
              <a:lnSpc>
                <a:spcPts val="5402"/>
              </a:lnSpc>
            </a:pPr>
            <a:r>
              <a:rPr lang="en-US" sz="4697">
                <a:solidFill>
                  <a:srgbClr val="695C4A"/>
                </a:solidFill>
                <a:latin typeface="Brasika"/>
                <a:ea typeface="Brasika"/>
                <a:cs typeface="Brasika"/>
                <a:sym typeface="Brasika"/>
              </a:rPr>
              <a:t>Ty decydujesz!</a:t>
            </a:r>
          </a:p>
        </p:txBody>
      </p:sp>
      <p:sp>
        <p:nvSpPr>
          <p:cNvPr id="5" name="TextBox 5"/>
          <p:cNvSpPr txBox="1"/>
          <p:nvPr/>
        </p:nvSpPr>
        <p:spPr>
          <a:xfrm>
            <a:off x="12394131" y="4396895"/>
            <a:ext cx="5743797" cy="543307"/>
          </a:xfrm>
          <a:prstGeom prst="rect">
            <a:avLst/>
          </a:prstGeom>
        </p:spPr>
        <p:txBody>
          <a:bodyPr lIns="0" tIns="0" rIns="0" bIns="0" rtlCol="0" anchor="t">
            <a:spAutoFit/>
          </a:bodyPr>
          <a:lstStyle/>
          <a:p>
            <a:pPr marL="0" lvl="0" indent="0" algn="ctr">
              <a:lnSpc>
                <a:spcPts val="4751"/>
              </a:lnSpc>
            </a:pPr>
            <a:r>
              <a:rPr lang="en-US" sz="2399" b="1" spc="371">
                <a:solidFill>
                  <a:srgbClr val="695C4A"/>
                </a:solidFill>
                <a:latin typeface="Open Sauce Bold"/>
                <a:ea typeface="Open Sauce Bold"/>
                <a:cs typeface="Open Sauce Bold"/>
                <a:sym typeface="Open Sauce Bold"/>
              </a:rPr>
              <a:t>PRZEKAŻ 1,5% PODATKU PIT</a:t>
            </a:r>
          </a:p>
        </p:txBody>
      </p:sp>
      <p:sp>
        <p:nvSpPr>
          <p:cNvPr id="6" name="Freeform 6"/>
          <p:cNvSpPr/>
          <p:nvPr/>
        </p:nvSpPr>
        <p:spPr>
          <a:xfrm rot="-8100000">
            <a:off x="10958068" y="4512434"/>
            <a:ext cx="14359719" cy="12767096"/>
          </a:xfrm>
          <a:custGeom>
            <a:avLst/>
            <a:gdLst/>
            <a:ahLst/>
            <a:cxnLst/>
            <a:rect l="l" t="t" r="r" b="b"/>
            <a:pathLst>
              <a:path w="14359719" h="12767096">
                <a:moveTo>
                  <a:pt x="0" y="0"/>
                </a:moveTo>
                <a:lnTo>
                  <a:pt x="14359719" y="0"/>
                </a:lnTo>
                <a:lnTo>
                  <a:pt x="14359719" y="12767096"/>
                </a:lnTo>
                <a:lnTo>
                  <a:pt x="0" y="12767096"/>
                </a:lnTo>
                <a:lnTo>
                  <a:pt x="0" y="0"/>
                </a:lnTo>
                <a:close/>
              </a:path>
            </a:pathLst>
          </a:custGeom>
          <a:blipFill>
            <a:blip r:embed="rId3">
              <a:alphaModFix amt="12000"/>
              <a:extLst>
                <a:ext uri="{96DAC541-7B7A-43D3-8B79-37D633B846F1}">
                  <asvg:svgBlip xmlns:asvg="http://schemas.microsoft.com/office/drawing/2016/SVG/main" r:embed="rId4"/>
                </a:ext>
              </a:extLst>
            </a:blip>
            <a:stretch>
              <a:fillRect/>
            </a:stretch>
          </a:blipFill>
        </p:spPr>
      </p:sp>
      <p:sp>
        <p:nvSpPr>
          <p:cNvPr id="7" name="Freeform 7"/>
          <p:cNvSpPr/>
          <p:nvPr/>
        </p:nvSpPr>
        <p:spPr>
          <a:xfrm>
            <a:off x="11270242" y="9133411"/>
            <a:ext cx="6867685" cy="936502"/>
          </a:xfrm>
          <a:custGeom>
            <a:avLst/>
            <a:gdLst/>
            <a:ahLst/>
            <a:cxnLst/>
            <a:rect l="l" t="t" r="r" b="b"/>
            <a:pathLst>
              <a:path w="6867685" h="936502">
                <a:moveTo>
                  <a:pt x="0" y="0"/>
                </a:moveTo>
                <a:lnTo>
                  <a:pt x="6867685" y="0"/>
                </a:lnTo>
                <a:lnTo>
                  <a:pt x="6867685" y="936502"/>
                </a:lnTo>
                <a:lnTo>
                  <a:pt x="0" y="9365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5766371" y="4953000"/>
            <a:ext cx="5912597" cy="1878866"/>
          </a:xfrm>
          <a:prstGeom prst="rect">
            <a:avLst/>
          </a:prstGeom>
        </p:spPr>
        <p:txBody>
          <a:bodyPr lIns="0" tIns="0" rIns="0" bIns="0" rtlCol="0" anchor="t">
            <a:spAutoFit/>
          </a:bodyPr>
          <a:lstStyle/>
          <a:p>
            <a:pPr algn="ctr">
              <a:lnSpc>
                <a:spcPts val="5144"/>
              </a:lnSpc>
            </a:pPr>
            <a:r>
              <a:rPr lang="en-US" sz="2598">
                <a:solidFill>
                  <a:srgbClr val="827564"/>
                </a:solidFill>
                <a:latin typeface="Livvic"/>
                <a:ea typeface="Livvic"/>
                <a:cs typeface="Livvic"/>
                <a:sym typeface="Livvic"/>
              </a:rPr>
              <a:t>Konto bankowe do wpłat darowizn</a:t>
            </a:r>
          </a:p>
          <a:p>
            <a:pPr algn="ctr">
              <a:lnSpc>
                <a:spcPts val="5144"/>
              </a:lnSpc>
            </a:pPr>
            <a:r>
              <a:rPr lang="en-US" sz="2598">
                <a:solidFill>
                  <a:srgbClr val="827564"/>
                </a:solidFill>
                <a:latin typeface="Livvic"/>
                <a:ea typeface="Livvic"/>
                <a:cs typeface="Livvic"/>
                <a:sym typeface="Livvic"/>
              </a:rPr>
              <a:t>ING Bank Śląski SA</a:t>
            </a:r>
          </a:p>
          <a:p>
            <a:pPr marL="0" lvl="0" indent="0" algn="ctr">
              <a:lnSpc>
                <a:spcPts val="5144"/>
              </a:lnSpc>
            </a:pPr>
            <a:r>
              <a:rPr lang="en-US" sz="2598">
                <a:solidFill>
                  <a:srgbClr val="827564"/>
                </a:solidFill>
                <a:latin typeface="Livvic"/>
                <a:ea typeface="Livvic"/>
                <a:cs typeface="Livvic"/>
                <a:sym typeface="Livvic"/>
              </a:rPr>
              <a:t>88 1050 1924 1000 0092 7073 7167</a:t>
            </a:r>
          </a:p>
        </p:txBody>
      </p:sp>
      <p:sp>
        <p:nvSpPr>
          <p:cNvPr id="9" name="TextBox 9"/>
          <p:cNvSpPr txBox="1"/>
          <p:nvPr/>
        </p:nvSpPr>
        <p:spPr>
          <a:xfrm>
            <a:off x="805275" y="6326840"/>
            <a:ext cx="4295821" cy="1354323"/>
          </a:xfrm>
          <a:prstGeom prst="rect">
            <a:avLst/>
          </a:prstGeom>
        </p:spPr>
        <p:txBody>
          <a:bodyPr lIns="0" tIns="0" rIns="0" bIns="0" rtlCol="0" anchor="t">
            <a:spAutoFit/>
          </a:bodyPr>
          <a:lstStyle/>
          <a:p>
            <a:pPr marL="0" lvl="0" indent="0" algn="ctr">
              <a:lnSpc>
                <a:spcPts val="5621"/>
              </a:lnSpc>
            </a:pPr>
            <a:r>
              <a:rPr lang="en-US" sz="2839" b="1" spc="440">
                <a:solidFill>
                  <a:srgbClr val="695C4A"/>
                </a:solidFill>
                <a:latin typeface="Open Sauce Bold"/>
                <a:ea typeface="Open Sauce Bold"/>
                <a:cs typeface="Open Sauce Bold"/>
                <a:sym typeface="Open Sauce Bold"/>
              </a:rPr>
              <a:t>SKOPIUJ KOD QR - WPŁAĆ ONLINE</a:t>
            </a:r>
          </a:p>
        </p:txBody>
      </p:sp>
      <p:sp>
        <p:nvSpPr>
          <p:cNvPr id="10" name="TextBox 10"/>
          <p:cNvSpPr txBox="1"/>
          <p:nvPr/>
        </p:nvSpPr>
        <p:spPr>
          <a:xfrm>
            <a:off x="6514345" y="4396895"/>
            <a:ext cx="4416649" cy="543307"/>
          </a:xfrm>
          <a:prstGeom prst="rect">
            <a:avLst/>
          </a:prstGeom>
        </p:spPr>
        <p:txBody>
          <a:bodyPr lIns="0" tIns="0" rIns="0" bIns="0" rtlCol="0" anchor="t">
            <a:spAutoFit/>
          </a:bodyPr>
          <a:lstStyle/>
          <a:p>
            <a:pPr marL="0" lvl="0" indent="0" algn="ctr">
              <a:lnSpc>
                <a:spcPts val="4751"/>
              </a:lnSpc>
            </a:pPr>
            <a:r>
              <a:rPr lang="en-US" sz="2399" b="1" spc="371">
                <a:solidFill>
                  <a:srgbClr val="695C4A"/>
                </a:solidFill>
                <a:latin typeface="Open Sauce Bold"/>
                <a:ea typeface="Open Sauce Bold"/>
                <a:cs typeface="Open Sauce Bold"/>
                <a:sym typeface="Open Sauce Bold"/>
              </a:rPr>
              <a:t>PRZEKAŻ DAROWIZNĘ</a:t>
            </a:r>
          </a:p>
        </p:txBody>
      </p:sp>
      <p:sp>
        <p:nvSpPr>
          <p:cNvPr id="11" name="TextBox 11"/>
          <p:cNvSpPr txBox="1"/>
          <p:nvPr/>
        </p:nvSpPr>
        <p:spPr>
          <a:xfrm>
            <a:off x="12076567" y="5239906"/>
            <a:ext cx="6599198" cy="1447928"/>
          </a:xfrm>
          <a:prstGeom prst="rect">
            <a:avLst/>
          </a:prstGeom>
        </p:spPr>
        <p:txBody>
          <a:bodyPr lIns="0" tIns="0" rIns="0" bIns="0" rtlCol="0" anchor="t">
            <a:spAutoFit/>
          </a:bodyPr>
          <a:lstStyle/>
          <a:p>
            <a:pPr algn="ctr">
              <a:lnSpc>
                <a:spcPts val="3639"/>
              </a:lnSpc>
            </a:pPr>
            <a:r>
              <a:rPr lang="en-US" sz="2599">
                <a:solidFill>
                  <a:srgbClr val="827564"/>
                </a:solidFill>
                <a:latin typeface="Livvic"/>
                <a:ea typeface="Livvic"/>
                <a:cs typeface="Livvic"/>
                <a:sym typeface="Livvic"/>
              </a:rPr>
              <a:t>Twój e-PIT: WPISZ NASZ </a:t>
            </a:r>
          </a:p>
          <a:p>
            <a:pPr algn="ctr">
              <a:lnSpc>
                <a:spcPts val="3639"/>
              </a:lnSpc>
            </a:pPr>
            <a:r>
              <a:rPr lang="en-US" sz="2599" b="1">
                <a:solidFill>
                  <a:srgbClr val="E61616"/>
                </a:solidFill>
                <a:latin typeface="Livvic Bold"/>
                <a:ea typeface="Livvic Bold"/>
                <a:cs typeface="Livvic Bold"/>
                <a:sym typeface="Livvic Bold"/>
              </a:rPr>
              <a:t>KRS 0000318482</a:t>
            </a:r>
          </a:p>
          <a:p>
            <a:pPr marL="0" lvl="0" indent="0" algn="ctr">
              <a:lnSpc>
                <a:spcPts val="5147"/>
              </a:lnSpc>
            </a:pPr>
            <a:r>
              <a:rPr lang="en-US" sz="2599">
                <a:solidFill>
                  <a:srgbClr val="827564"/>
                </a:solidFill>
                <a:latin typeface="Livvic"/>
                <a:ea typeface="Livvic"/>
                <a:cs typeface="Livvic"/>
                <a:sym typeface="Livvic"/>
              </a:rPr>
              <a:t>W deklaracji podatkowej PIT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rot="-8100000">
            <a:off x="10079440" y="3088836"/>
            <a:ext cx="14359719" cy="12767096"/>
          </a:xfrm>
          <a:custGeom>
            <a:avLst/>
            <a:gdLst/>
            <a:ahLst/>
            <a:cxnLst/>
            <a:rect l="l" t="t" r="r" b="b"/>
            <a:pathLst>
              <a:path w="14359719" h="12767096">
                <a:moveTo>
                  <a:pt x="0" y="0"/>
                </a:moveTo>
                <a:lnTo>
                  <a:pt x="14359720" y="0"/>
                </a:lnTo>
                <a:lnTo>
                  <a:pt x="14359720" y="12767096"/>
                </a:lnTo>
                <a:lnTo>
                  <a:pt x="0" y="12767096"/>
                </a:lnTo>
                <a:lnTo>
                  <a:pt x="0" y="0"/>
                </a:lnTo>
                <a:close/>
              </a:path>
            </a:pathLst>
          </a:custGeom>
          <a:blipFill>
            <a:blip r:embed="rId2">
              <a:alphaModFix amt="12000"/>
              <a:extLst>
                <a:ext uri="{96DAC541-7B7A-43D3-8B79-37D633B846F1}">
                  <asvg:svgBlip xmlns:asvg="http://schemas.microsoft.com/office/drawing/2016/SVG/main" r:embed="rId3"/>
                </a:ext>
              </a:extLst>
            </a:blip>
            <a:stretch>
              <a:fillRect/>
            </a:stretch>
          </a:blipFill>
        </p:spPr>
      </p:sp>
      <p:sp>
        <p:nvSpPr>
          <p:cNvPr id="3" name="AutoShape 3"/>
          <p:cNvSpPr/>
          <p:nvPr/>
        </p:nvSpPr>
        <p:spPr>
          <a:xfrm flipH="1">
            <a:off x="0" y="1187768"/>
            <a:ext cx="11688724" cy="0"/>
          </a:xfrm>
          <a:prstGeom prst="line">
            <a:avLst/>
          </a:prstGeom>
          <a:ln w="38100" cap="flat">
            <a:solidFill>
              <a:srgbClr val="827564"/>
            </a:solidFill>
            <a:prstDash val="solid"/>
            <a:headEnd type="none" w="sm" len="sm"/>
            <a:tailEnd type="none" w="sm" len="sm"/>
          </a:ln>
        </p:spPr>
      </p:sp>
      <p:sp>
        <p:nvSpPr>
          <p:cNvPr id="4" name="AutoShape 4"/>
          <p:cNvSpPr/>
          <p:nvPr/>
        </p:nvSpPr>
        <p:spPr>
          <a:xfrm flipH="1" flipV="1">
            <a:off x="1307904" y="0"/>
            <a:ext cx="0" cy="2197866"/>
          </a:xfrm>
          <a:prstGeom prst="line">
            <a:avLst/>
          </a:prstGeom>
          <a:ln w="38100" cap="flat">
            <a:solidFill>
              <a:srgbClr val="827564"/>
            </a:solidFill>
            <a:prstDash val="solid"/>
            <a:headEnd type="none" w="sm" len="sm"/>
            <a:tailEnd type="none" w="sm" len="sm"/>
          </a:ln>
        </p:spPr>
      </p:sp>
      <p:sp>
        <p:nvSpPr>
          <p:cNvPr id="5" name="Freeform 5"/>
          <p:cNvSpPr/>
          <p:nvPr/>
        </p:nvSpPr>
        <p:spPr>
          <a:xfrm>
            <a:off x="1036944" y="916808"/>
            <a:ext cx="541920" cy="541920"/>
          </a:xfrm>
          <a:custGeom>
            <a:avLst/>
            <a:gdLst/>
            <a:ahLst/>
            <a:cxnLst/>
            <a:rect l="l" t="t" r="r" b="b"/>
            <a:pathLst>
              <a:path w="541920" h="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2263885" y="793876"/>
            <a:ext cx="5777079" cy="787784"/>
          </a:xfrm>
          <a:custGeom>
            <a:avLst/>
            <a:gdLst/>
            <a:ahLst/>
            <a:cxnLst/>
            <a:rect l="l" t="t" r="r" b="b"/>
            <a:pathLst>
              <a:path w="5777079" h="787784">
                <a:moveTo>
                  <a:pt x="0" y="0"/>
                </a:moveTo>
                <a:lnTo>
                  <a:pt x="5777079" y="0"/>
                </a:lnTo>
                <a:lnTo>
                  <a:pt x="5777079" y="787783"/>
                </a:lnTo>
                <a:lnTo>
                  <a:pt x="0" y="7877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4143926" y="3187976"/>
            <a:ext cx="5000074" cy="1545917"/>
          </a:xfrm>
          <a:custGeom>
            <a:avLst/>
            <a:gdLst/>
            <a:ahLst/>
            <a:cxnLst/>
            <a:rect l="l" t="t" r="r" b="b"/>
            <a:pathLst>
              <a:path w="5000074" h="1545917">
                <a:moveTo>
                  <a:pt x="0" y="0"/>
                </a:moveTo>
                <a:lnTo>
                  <a:pt x="5000074" y="0"/>
                </a:lnTo>
                <a:lnTo>
                  <a:pt x="5000074" y="1545916"/>
                </a:lnTo>
                <a:lnTo>
                  <a:pt x="0" y="15459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9632163" y="3326082"/>
            <a:ext cx="5060755" cy="1407810"/>
          </a:xfrm>
          <a:custGeom>
            <a:avLst/>
            <a:gdLst/>
            <a:ahLst/>
            <a:cxnLst/>
            <a:rect l="l" t="t" r="r" b="b"/>
            <a:pathLst>
              <a:path w="5060755" h="1407810">
                <a:moveTo>
                  <a:pt x="0" y="0"/>
                </a:moveTo>
                <a:lnTo>
                  <a:pt x="5060755" y="0"/>
                </a:lnTo>
                <a:lnTo>
                  <a:pt x="5060755" y="1407810"/>
                </a:lnTo>
                <a:lnTo>
                  <a:pt x="0" y="14078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TextBox 9"/>
          <p:cNvSpPr txBox="1"/>
          <p:nvPr/>
        </p:nvSpPr>
        <p:spPr>
          <a:xfrm>
            <a:off x="1876561" y="1712112"/>
            <a:ext cx="7572991" cy="941994"/>
          </a:xfrm>
          <a:prstGeom prst="rect">
            <a:avLst/>
          </a:prstGeom>
        </p:spPr>
        <p:txBody>
          <a:bodyPr lIns="0" tIns="0" rIns="0" bIns="0" rtlCol="0" anchor="t">
            <a:spAutoFit/>
          </a:bodyPr>
          <a:lstStyle/>
          <a:p>
            <a:pPr algn="l">
              <a:lnSpc>
                <a:spcPts val="6916"/>
              </a:lnSpc>
            </a:pPr>
            <a:r>
              <a:rPr lang="en-US" sz="6013">
                <a:solidFill>
                  <a:srgbClr val="695C4A"/>
                </a:solidFill>
                <a:latin typeface="Brasika"/>
                <a:ea typeface="Brasika"/>
                <a:cs typeface="Brasika"/>
                <a:sym typeface="Brasika"/>
              </a:rPr>
              <a:t>ZOBACZ TAKŻE:</a:t>
            </a:r>
          </a:p>
        </p:txBody>
      </p:sp>
      <p:sp>
        <p:nvSpPr>
          <p:cNvPr id="10" name="TextBox 10"/>
          <p:cNvSpPr txBox="1"/>
          <p:nvPr/>
        </p:nvSpPr>
        <p:spPr>
          <a:xfrm>
            <a:off x="767588" y="5054165"/>
            <a:ext cx="16752825" cy="3795610"/>
          </a:xfrm>
          <a:prstGeom prst="rect">
            <a:avLst/>
          </a:prstGeom>
        </p:spPr>
        <p:txBody>
          <a:bodyPr lIns="0" tIns="0" rIns="0" bIns="0" rtlCol="0" anchor="t">
            <a:spAutoFit/>
          </a:bodyPr>
          <a:lstStyle/>
          <a:p>
            <a:pPr algn="ctr">
              <a:lnSpc>
                <a:spcPts val="4910"/>
              </a:lnSpc>
            </a:pPr>
            <a:r>
              <a:rPr lang="en-US" sz="2480" b="1">
                <a:solidFill>
                  <a:srgbClr val="695C4A"/>
                </a:solidFill>
                <a:latin typeface="Livvic Bold"/>
                <a:ea typeface="Livvic Bold"/>
                <a:cs typeface="Livvic Bold"/>
                <a:sym typeface="Livvic Bold"/>
              </a:rPr>
              <a:t>Akademia Liderów Innowacji i Przedsiębiorczości</a:t>
            </a:r>
          </a:p>
          <a:p>
            <a:pPr algn="ctr">
              <a:lnSpc>
                <a:spcPts val="4910"/>
              </a:lnSpc>
            </a:pPr>
            <a:r>
              <a:rPr lang="en-US" sz="2480" b="1">
                <a:solidFill>
                  <a:srgbClr val="695C4A"/>
                </a:solidFill>
                <a:latin typeface="Livvic Bold"/>
                <a:ea typeface="Livvic Bold"/>
                <a:cs typeface="Livvic Bold"/>
                <a:sym typeface="Livvic Bold"/>
              </a:rPr>
              <a:t>Fundacja dr Bogusława Federa </a:t>
            </a:r>
          </a:p>
          <a:p>
            <a:pPr algn="ctr">
              <a:lnSpc>
                <a:spcPts val="4910"/>
              </a:lnSpc>
            </a:pPr>
            <a:r>
              <a:rPr lang="en-US" sz="2480">
                <a:solidFill>
                  <a:srgbClr val="695C4A"/>
                </a:solidFill>
                <a:latin typeface="Livvic"/>
                <a:ea typeface="Livvic"/>
                <a:cs typeface="Livvic"/>
                <a:sym typeface="Livvic"/>
              </a:rPr>
              <a:t>ul. Orzeszkowej 2 </a:t>
            </a:r>
          </a:p>
          <a:p>
            <a:pPr algn="ctr">
              <a:lnSpc>
                <a:spcPts val="4910"/>
              </a:lnSpc>
            </a:pPr>
            <a:r>
              <a:rPr lang="en-US" sz="2480">
                <a:solidFill>
                  <a:srgbClr val="695C4A"/>
                </a:solidFill>
                <a:latin typeface="Livvic"/>
                <a:ea typeface="Livvic"/>
                <a:cs typeface="Livvic"/>
                <a:sym typeface="Livvic"/>
              </a:rPr>
              <a:t>05-827 Grodzisk Mazowiecki </a:t>
            </a:r>
          </a:p>
          <a:p>
            <a:pPr algn="ctr">
              <a:lnSpc>
                <a:spcPts val="3472"/>
              </a:lnSpc>
            </a:pPr>
            <a:r>
              <a:rPr lang="en-US" sz="2480">
                <a:solidFill>
                  <a:srgbClr val="695C4A"/>
                </a:solidFill>
                <a:latin typeface="Livvic"/>
                <a:ea typeface="Livvic"/>
                <a:cs typeface="Livvic"/>
                <a:sym typeface="Livvic"/>
              </a:rPr>
              <a:t>NIP 529 17 68 138 </a:t>
            </a:r>
          </a:p>
          <a:p>
            <a:pPr algn="ctr">
              <a:lnSpc>
                <a:spcPts val="3472"/>
              </a:lnSpc>
            </a:pPr>
            <a:r>
              <a:rPr lang="en-US" sz="2480" b="1">
                <a:solidFill>
                  <a:srgbClr val="E61616"/>
                </a:solidFill>
                <a:latin typeface="Livvic Bold"/>
                <a:ea typeface="Livvic Bold"/>
                <a:cs typeface="Livvic Bold"/>
                <a:sym typeface="Livvic Bold"/>
              </a:rPr>
              <a:t>KRS 0000318482</a:t>
            </a:r>
          </a:p>
          <a:p>
            <a:pPr marL="0" lvl="0" indent="0" algn="ctr">
              <a:lnSpc>
                <a:spcPts val="3472"/>
              </a:lnSpc>
            </a:pPr>
            <a:r>
              <a:rPr lang="en-US" sz="2480" b="1">
                <a:solidFill>
                  <a:srgbClr val="695C4A"/>
                </a:solidFill>
                <a:latin typeface="Livvic Bold"/>
                <a:ea typeface="Livvic Bold"/>
                <a:cs typeface="Livvic Bold"/>
                <a:sym typeface="Livvic Bold"/>
              </a:rPr>
              <a:t>www.FundacjaFedera.pl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a:off x="14333364" y="0"/>
            <a:ext cx="5388429" cy="4114800"/>
          </a:xfrm>
          <a:custGeom>
            <a:avLst/>
            <a:gdLst/>
            <a:ahLst/>
            <a:cxnLst/>
            <a:rect l="l" t="t" r="r" b="b"/>
            <a:pathLst>
              <a:path w="5388429" h="4114800">
                <a:moveTo>
                  <a:pt x="0" y="0"/>
                </a:moveTo>
                <a:lnTo>
                  <a:pt x="5388428" y="0"/>
                </a:lnTo>
                <a:lnTo>
                  <a:pt x="5388428"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3" name="Freeform 3"/>
          <p:cNvSpPr/>
          <p:nvPr/>
        </p:nvSpPr>
        <p:spPr>
          <a:xfrm flipV="1">
            <a:off x="-1433792" y="6172200"/>
            <a:ext cx="5388429" cy="4114800"/>
          </a:xfrm>
          <a:custGeom>
            <a:avLst/>
            <a:gdLst/>
            <a:ahLst/>
            <a:cxnLst/>
            <a:rect l="l" t="t" r="r" b="b"/>
            <a:pathLst>
              <a:path w="5388429" h="4114800">
                <a:moveTo>
                  <a:pt x="0" y="4114800"/>
                </a:moveTo>
                <a:lnTo>
                  <a:pt x="5388428" y="4114800"/>
                </a:lnTo>
                <a:lnTo>
                  <a:pt x="5388428" y="0"/>
                </a:lnTo>
                <a:lnTo>
                  <a:pt x="0" y="0"/>
                </a:lnTo>
                <a:lnTo>
                  <a:pt x="0" y="411480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4" name="Freeform 4"/>
          <p:cNvSpPr/>
          <p:nvPr/>
        </p:nvSpPr>
        <p:spPr>
          <a:xfrm>
            <a:off x="7393579" y="7119598"/>
            <a:ext cx="8754058" cy="1193735"/>
          </a:xfrm>
          <a:custGeom>
            <a:avLst/>
            <a:gdLst/>
            <a:ahLst/>
            <a:cxnLst/>
            <a:rect l="l" t="t" r="r" b="b"/>
            <a:pathLst>
              <a:path w="8754058" h="1193735">
                <a:moveTo>
                  <a:pt x="0" y="0"/>
                </a:moveTo>
                <a:lnTo>
                  <a:pt x="8754058" y="0"/>
                </a:lnTo>
                <a:lnTo>
                  <a:pt x="8754058" y="1193735"/>
                </a:lnTo>
                <a:lnTo>
                  <a:pt x="0" y="11937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5571177" y="3391288"/>
            <a:ext cx="7018691" cy="2871158"/>
          </a:xfrm>
          <a:prstGeom prst="rect">
            <a:avLst/>
          </a:prstGeom>
        </p:spPr>
        <p:txBody>
          <a:bodyPr lIns="0" tIns="0" rIns="0" bIns="0" rtlCol="0" anchor="t">
            <a:spAutoFit/>
          </a:bodyPr>
          <a:lstStyle/>
          <a:p>
            <a:pPr algn="ctr">
              <a:lnSpc>
                <a:spcPts val="5806"/>
              </a:lnSpc>
            </a:pPr>
            <a:r>
              <a:rPr lang="en-US" sz="2932" spc="454">
                <a:solidFill>
                  <a:srgbClr val="695C4A"/>
                </a:solidFill>
                <a:latin typeface="Open Sauce"/>
                <a:ea typeface="Open Sauce"/>
                <a:cs typeface="Open Sauce"/>
                <a:sym typeface="Open Sauce"/>
              </a:rPr>
              <a:t>WPISZ NASZ </a:t>
            </a:r>
          </a:p>
          <a:p>
            <a:pPr algn="ctr">
              <a:lnSpc>
                <a:spcPts val="5806"/>
              </a:lnSpc>
            </a:pPr>
            <a:r>
              <a:rPr lang="en-US" sz="2932" b="1" spc="454">
                <a:solidFill>
                  <a:srgbClr val="E61616"/>
                </a:solidFill>
                <a:latin typeface="Open Sauce Bold"/>
                <a:ea typeface="Open Sauce Bold"/>
                <a:cs typeface="Open Sauce Bold"/>
                <a:sym typeface="Open Sauce Bold"/>
              </a:rPr>
              <a:t>KRS 0000318482</a:t>
            </a:r>
            <a:r>
              <a:rPr lang="en-US" sz="2932" b="1" spc="454">
                <a:solidFill>
                  <a:srgbClr val="695C4A"/>
                </a:solidFill>
                <a:latin typeface="Open Sauce Bold"/>
                <a:ea typeface="Open Sauce Bold"/>
                <a:cs typeface="Open Sauce Bold"/>
                <a:sym typeface="Open Sauce Bold"/>
              </a:rPr>
              <a:t> </a:t>
            </a:r>
          </a:p>
          <a:p>
            <a:pPr algn="ctr">
              <a:lnSpc>
                <a:spcPts val="5806"/>
              </a:lnSpc>
            </a:pPr>
            <a:r>
              <a:rPr lang="en-US" sz="2932" spc="454">
                <a:solidFill>
                  <a:srgbClr val="695C4A"/>
                </a:solidFill>
                <a:latin typeface="Open Sauce"/>
                <a:ea typeface="Open Sauce"/>
                <a:cs typeface="Open Sauce"/>
                <a:sym typeface="Open Sauce"/>
              </a:rPr>
              <a:t>W DEKLARACJI </a:t>
            </a:r>
          </a:p>
          <a:p>
            <a:pPr marL="0" lvl="0" indent="0" algn="ctr">
              <a:lnSpc>
                <a:spcPts val="5806"/>
              </a:lnSpc>
            </a:pPr>
            <a:r>
              <a:rPr lang="en-US" sz="2932" b="1" spc="454">
                <a:solidFill>
                  <a:srgbClr val="E61616"/>
                </a:solidFill>
                <a:latin typeface="Open Sauce Bold"/>
                <a:ea typeface="Open Sauce Bold"/>
                <a:cs typeface="Open Sauce Bold"/>
                <a:sym typeface="Open Sauce Bold"/>
              </a:rPr>
              <a:t>PODATKOWEJ TWÓJ E-PIT</a:t>
            </a:r>
          </a:p>
        </p:txBody>
      </p:sp>
      <p:sp>
        <p:nvSpPr>
          <p:cNvPr id="6" name="Freeform 6"/>
          <p:cNvSpPr/>
          <p:nvPr/>
        </p:nvSpPr>
        <p:spPr>
          <a:xfrm>
            <a:off x="2140363" y="7198558"/>
            <a:ext cx="4440460" cy="1114775"/>
          </a:xfrm>
          <a:custGeom>
            <a:avLst/>
            <a:gdLst/>
            <a:ahLst/>
            <a:cxnLst/>
            <a:rect l="l" t="t" r="r" b="b"/>
            <a:pathLst>
              <a:path w="4440460" h="1114775">
                <a:moveTo>
                  <a:pt x="0" y="0"/>
                </a:moveTo>
                <a:lnTo>
                  <a:pt x="4440460" y="0"/>
                </a:lnTo>
                <a:lnTo>
                  <a:pt x="4440460" y="1114775"/>
                </a:lnTo>
                <a:lnTo>
                  <a:pt x="0" y="1114775"/>
                </a:lnTo>
                <a:lnTo>
                  <a:pt x="0" y="0"/>
                </a:lnTo>
                <a:close/>
              </a:path>
            </a:pathLst>
          </a:custGeom>
          <a:blipFill>
            <a:blip r:embed="rId6"/>
            <a:stretch>
              <a:fillRect/>
            </a:stretch>
          </a:blipFill>
        </p:spPr>
      </p:sp>
      <p:sp>
        <p:nvSpPr>
          <p:cNvPr id="7" name="TextBox 7"/>
          <p:cNvSpPr txBox="1"/>
          <p:nvPr/>
        </p:nvSpPr>
        <p:spPr>
          <a:xfrm>
            <a:off x="3945930" y="1945092"/>
            <a:ext cx="10269185" cy="943063"/>
          </a:xfrm>
          <a:prstGeom prst="rect">
            <a:avLst/>
          </a:prstGeom>
        </p:spPr>
        <p:txBody>
          <a:bodyPr lIns="0" tIns="0" rIns="0" bIns="0" rtlCol="0" anchor="t">
            <a:spAutoFit/>
          </a:bodyPr>
          <a:lstStyle/>
          <a:p>
            <a:pPr algn="ctr">
              <a:lnSpc>
                <a:spcPts val="6916"/>
              </a:lnSpc>
            </a:pPr>
            <a:r>
              <a:rPr lang="en-US" sz="6013">
                <a:solidFill>
                  <a:srgbClr val="695C4A"/>
                </a:solidFill>
                <a:latin typeface="Brasika"/>
                <a:ea typeface="Brasika"/>
                <a:cs typeface="Brasika"/>
                <a:sym typeface="Brasika"/>
              </a:rPr>
              <a:t>POTRZEBUJEMY CIĘ!</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AutoShape 2"/>
          <p:cNvSpPr/>
          <p:nvPr/>
        </p:nvSpPr>
        <p:spPr>
          <a:xfrm flipH="1">
            <a:off x="-1004362" y="9118283"/>
            <a:ext cx="13787769" cy="0"/>
          </a:xfrm>
          <a:prstGeom prst="line">
            <a:avLst/>
          </a:prstGeom>
          <a:ln w="38100" cap="flat">
            <a:solidFill>
              <a:srgbClr val="827564"/>
            </a:solidFill>
            <a:prstDash val="solid"/>
            <a:headEnd type="none" w="sm" len="sm"/>
            <a:tailEnd type="none" w="sm" len="sm"/>
          </a:ln>
        </p:spPr>
      </p:sp>
      <p:sp>
        <p:nvSpPr>
          <p:cNvPr id="3" name="AutoShape 3"/>
          <p:cNvSpPr/>
          <p:nvPr/>
        </p:nvSpPr>
        <p:spPr>
          <a:xfrm flipH="1">
            <a:off x="7961283" y="1168718"/>
            <a:ext cx="12213701" cy="0"/>
          </a:xfrm>
          <a:prstGeom prst="line">
            <a:avLst/>
          </a:prstGeom>
          <a:ln w="38100" cap="flat">
            <a:solidFill>
              <a:srgbClr val="827564"/>
            </a:solidFill>
            <a:prstDash val="solid"/>
            <a:headEnd type="none" w="sm" len="sm"/>
            <a:tailEnd type="none" w="sm" len="sm"/>
          </a:ln>
        </p:spPr>
      </p:sp>
      <p:sp>
        <p:nvSpPr>
          <p:cNvPr id="4" name="AutoShape 4"/>
          <p:cNvSpPr/>
          <p:nvPr/>
        </p:nvSpPr>
        <p:spPr>
          <a:xfrm>
            <a:off x="1260422" y="5588875"/>
            <a:ext cx="0" cy="4698125"/>
          </a:xfrm>
          <a:prstGeom prst="line">
            <a:avLst/>
          </a:prstGeom>
          <a:ln w="38100" cap="flat">
            <a:solidFill>
              <a:srgbClr val="827564"/>
            </a:solidFill>
            <a:prstDash val="solid"/>
            <a:headEnd type="none" w="sm" len="sm"/>
            <a:tailEnd type="none" w="sm" len="sm"/>
          </a:ln>
        </p:spPr>
      </p:sp>
      <p:sp>
        <p:nvSpPr>
          <p:cNvPr id="5" name="AutoShape 5"/>
          <p:cNvSpPr/>
          <p:nvPr/>
        </p:nvSpPr>
        <p:spPr>
          <a:xfrm>
            <a:off x="17027578" y="0"/>
            <a:ext cx="0" cy="4698125"/>
          </a:xfrm>
          <a:prstGeom prst="line">
            <a:avLst/>
          </a:prstGeom>
          <a:ln w="38100" cap="flat">
            <a:solidFill>
              <a:srgbClr val="827564"/>
            </a:solidFill>
            <a:prstDash val="solid"/>
            <a:headEnd type="none" w="sm" len="sm"/>
            <a:tailEnd type="none" w="sm" len="sm"/>
          </a:ln>
        </p:spPr>
      </p:sp>
      <p:sp>
        <p:nvSpPr>
          <p:cNvPr id="6" name="Freeform 6"/>
          <p:cNvSpPr/>
          <p:nvPr/>
        </p:nvSpPr>
        <p:spPr>
          <a:xfrm>
            <a:off x="14333364" y="0"/>
            <a:ext cx="5388429" cy="4114800"/>
          </a:xfrm>
          <a:custGeom>
            <a:avLst/>
            <a:gdLst/>
            <a:ahLst/>
            <a:cxnLst/>
            <a:rect l="l" t="t" r="r" b="b"/>
            <a:pathLst>
              <a:path w="5388429" h="4114800">
                <a:moveTo>
                  <a:pt x="0" y="0"/>
                </a:moveTo>
                <a:lnTo>
                  <a:pt x="5388428" y="0"/>
                </a:lnTo>
                <a:lnTo>
                  <a:pt x="5388428"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7" name="Freeform 7"/>
          <p:cNvSpPr/>
          <p:nvPr/>
        </p:nvSpPr>
        <p:spPr>
          <a:xfrm flipV="1">
            <a:off x="-1433792" y="6172200"/>
            <a:ext cx="5388429" cy="4114800"/>
          </a:xfrm>
          <a:custGeom>
            <a:avLst/>
            <a:gdLst/>
            <a:ahLst/>
            <a:cxnLst/>
            <a:rect l="l" t="t" r="r" b="b"/>
            <a:pathLst>
              <a:path w="5388429" h="4114800">
                <a:moveTo>
                  <a:pt x="0" y="4114800"/>
                </a:moveTo>
                <a:lnTo>
                  <a:pt x="5388428" y="4114800"/>
                </a:lnTo>
                <a:lnTo>
                  <a:pt x="5388428" y="0"/>
                </a:lnTo>
                <a:lnTo>
                  <a:pt x="0" y="0"/>
                </a:lnTo>
                <a:lnTo>
                  <a:pt x="0" y="411480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8" name="Freeform 8"/>
          <p:cNvSpPr/>
          <p:nvPr/>
        </p:nvSpPr>
        <p:spPr>
          <a:xfrm>
            <a:off x="520794" y="700466"/>
            <a:ext cx="6867685" cy="936502"/>
          </a:xfrm>
          <a:custGeom>
            <a:avLst/>
            <a:gdLst/>
            <a:ahLst/>
            <a:cxnLst/>
            <a:rect l="l" t="t" r="r" b="b"/>
            <a:pathLst>
              <a:path w="6867685" h="936502">
                <a:moveTo>
                  <a:pt x="0" y="0"/>
                </a:moveTo>
                <a:lnTo>
                  <a:pt x="6867685" y="0"/>
                </a:lnTo>
                <a:lnTo>
                  <a:pt x="6867685" y="936503"/>
                </a:lnTo>
                <a:lnTo>
                  <a:pt x="0" y="9365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AutoShape 9"/>
          <p:cNvSpPr/>
          <p:nvPr/>
        </p:nvSpPr>
        <p:spPr>
          <a:xfrm flipH="1">
            <a:off x="0" y="9118283"/>
            <a:ext cx="13617949" cy="0"/>
          </a:xfrm>
          <a:prstGeom prst="line">
            <a:avLst/>
          </a:prstGeom>
          <a:ln w="38100" cap="flat">
            <a:solidFill>
              <a:srgbClr val="827564"/>
            </a:solidFill>
            <a:prstDash val="solid"/>
            <a:headEnd type="none" w="sm" len="sm"/>
            <a:tailEnd type="none" w="sm" len="sm"/>
          </a:ln>
        </p:spPr>
      </p:sp>
      <p:sp>
        <p:nvSpPr>
          <p:cNvPr id="10" name="Freeform 10"/>
          <p:cNvSpPr/>
          <p:nvPr/>
        </p:nvSpPr>
        <p:spPr>
          <a:xfrm>
            <a:off x="14610714" y="8725757"/>
            <a:ext cx="3127077" cy="785051"/>
          </a:xfrm>
          <a:custGeom>
            <a:avLst/>
            <a:gdLst/>
            <a:ahLst/>
            <a:cxnLst/>
            <a:rect l="l" t="t" r="r" b="b"/>
            <a:pathLst>
              <a:path w="3127077" h="785051">
                <a:moveTo>
                  <a:pt x="0" y="0"/>
                </a:moveTo>
                <a:lnTo>
                  <a:pt x="3127077" y="0"/>
                </a:lnTo>
                <a:lnTo>
                  <a:pt x="3127077" y="785051"/>
                </a:lnTo>
                <a:lnTo>
                  <a:pt x="0" y="785051"/>
                </a:lnTo>
                <a:lnTo>
                  <a:pt x="0" y="0"/>
                </a:lnTo>
                <a:close/>
              </a:path>
            </a:pathLst>
          </a:custGeom>
          <a:blipFill>
            <a:blip r:embed="rId6"/>
            <a:stretch>
              <a:fillRect/>
            </a:stretch>
          </a:blipFill>
        </p:spPr>
      </p:sp>
      <p:sp>
        <p:nvSpPr>
          <p:cNvPr id="11" name="TextBox 11"/>
          <p:cNvSpPr txBox="1"/>
          <p:nvPr/>
        </p:nvSpPr>
        <p:spPr>
          <a:xfrm>
            <a:off x="4832820" y="2789011"/>
            <a:ext cx="8622360" cy="4651828"/>
          </a:xfrm>
          <a:prstGeom prst="rect">
            <a:avLst/>
          </a:prstGeom>
        </p:spPr>
        <p:txBody>
          <a:bodyPr lIns="0" tIns="0" rIns="0" bIns="0" rtlCol="0" anchor="t">
            <a:spAutoFit/>
          </a:bodyPr>
          <a:lstStyle/>
          <a:p>
            <a:pPr algn="ctr">
              <a:lnSpc>
                <a:spcPts val="11904"/>
              </a:lnSpc>
            </a:pPr>
            <a:r>
              <a:rPr lang="en-US" sz="10351">
                <a:solidFill>
                  <a:srgbClr val="695C4A"/>
                </a:solidFill>
                <a:latin typeface="Brasika"/>
                <a:ea typeface="Brasika"/>
                <a:cs typeface="Brasika"/>
                <a:sym typeface="Brasika"/>
              </a:rPr>
              <a:t>Dziękujemy za udział w wystawie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AutoShape 2"/>
          <p:cNvSpPr/>
          <p:nvPr/>
        </p:nvSpPr>
        <p:spPr>
          <a:xfrm flipH="1">
            <a:off x="0" y="9118283"/>
            <a:ext cx="13049732" cy="0"/>
          </a:xfrm>
          <a:prstGeom prst="line">
            <a:avLst/>
          </a:prstGeom>
          <a:ln w="38100" cap="flat">
            <a:solidFill>
              <a:srgbClr val="827564"/>
            </a:solidFill>
            <a:prstDash val="solid"/>
            <a:headEnd type="none" w="sm" len="sm"/>
            <a:tailEnd type="none" w="sm" len="sm"/>
          </a:ln>
        </p:spPr>
      </p:sp>
      <p:sp>
        <p:nvSpPr>
          <p:cNvPr id="3" name="AutoShape 3"/>
          <p:cNvSpPr/>
          <p:nvPr/>
        </p:nvSpPr>
        <p:spPr>
          <a:xfrm flipH="1">
            <a:off x="7991718" y="1149668"/>
            <a:ext cx="12213701" cy="0"/>
          </a:xfrm>
          <a:prstGeom prst="line">
            <a:avLst/>
          </a:prstGeom>
          <a:ln w="38100" cap="flat">
            <a:solidFill>
              <a:srgbClr val="827564"/>
            </a:solidFill>
            <a:prstDash val="solid"/>
            <a:headEnd type="none" w="sm" len="sm"/>
            <a:tailEnd type="none" w="sm" len="sm"/>
          </a:ln>
        </p:spPr>
      </p:sp>
      <p:sp>
        <p:nvSpPr>
          <p:cNvPr id="4" name="AutoShape 4"/>
          <p:cNvSpPr/>
          <p:nvPr/>
        </p:nvSpPr>
        <p:spPr>
          <a:xfrm>
            <a:off x="1260422" y="5588875"/>
            <a:ext cx="0" cy="4698125"/>
          </a:xfrm>
          <a:prstGeom prst="line">
            <a:avLst/>
          </a:prstGeom>
          <a:ln w="38100" cap="flat">
            <a:solidFill>
              <a:srgbClr val="827564"/>
            </a:solidFill>
            <a:prstDash val="solid"/>
            <a:headEnd type="none" w="sm" len="sm"/>
            <a:tailEnd type="none" w="sm" len="sm"/>
          </a:ln>
        </p:spPr>
      </p:sp>
      <p:sp>
        <p:nvSpPr>
          <p:cNvPr id="5" name="AutoShape 5"/>
          <p:cNvSpPr/>
          <p:nvPr/>
        </p:nvSpPr>
        <p:spPr>
          <a:xfrm>
            <a:off x="17027578" y="0"/>
            <a:ext cx="0" cy="4698125"/>
          </a:xfrm>
          <a:prstGeom prst="line">
            <a:avLst/>
          </a:prstGeom>
          <a:ln w="38100" cap="flat">
            <a:solidFill>
              <a:srgbClr val="827564"/>
            </a:solidFill>
            <a:prstDash val="solid"/>
            <a:headEnd type="none" w="sm" len="sm"/>
            <a:tailEnd type="none" w="sm" len="sm"/>
          </a:ln>
        </p:spPr>
      </p:sp>
      <p:sp>
        <p:nvSpPr>
          <p:cNvPr id="6" name="TextBox 6"/>
          <p:cNvSpPr txBox="1"/>
          <p:nvPr/>
        </p:nvSpPr>
        <p:spPr>
          <a:xfrm>
            <a:off x="1531382" y="2720924"/>
            <a:ext cx="15283240" cy="2422576"/>
          </a:xfrm>
          <a:prstGeom prst="rect">
            <a:avLst/>
          </a:prstGeom>
        </p:spPr>
        <p:txBody>
          <a:bodyPr lIns="0" tIns="0" rIns="0" bIns="0" rtlCol="0" anchor="t">
            <a:spAutoFit/>
          </a:bodyPr>
          <a:lstStyle/>
          <a:p>
            <a:pPr algn="ctr">
              <a:lnSpc>
                <a:spcPts val="9209"/>
              </a:lnSpc>
            </a:pPr>
            <a:r>
              <a:rPr lang="en-US" sz="8007">
                <a:solidFill>
                  <a:srgbClr val="695C4A"/>
                </a:solidFill>
                <a:latin typeface="Brasika"/>
                <a:ea typeface="Brasika"/>
                <a:cs typeface="Brasika"/>
                <a:sym typeface="Brasika"/>
              </a:rPr>
              <a:t>Radom, </a:t>
            </a:r>
          </a:p>
          <a:p>
            <a:pPr algn="ctr">
              <a:lnSpc>
                <a:spcPts val="9209"/>
              </a:lnSpc>
            </a:pPr>
            <a:r>
              <a:rPr lang="en-US" sz="8007">
                <a:solidFill>
                  <a:srgbClr val="695C4A"/>
                </a:solidFill>
                <a:latin typeface="Brasika"/>
                <a:ea typeface="Brasika"/>
                <a:cs typeface="Brasika"/>
                <a:sym typeface="Brasika"/>
              </a:rPr>
              <a:t>14.01 - 27.01.2025</a:t>
            </a:r>
          </a:p>
        </p:txBody>
      </p:sp>
      <p:sp>
        <p:nvSpPr>
          <p:cNvPr id="7" name="TextBox 7"/>
          <p:cNvSpPr txBox="1"/>
          <p:nvPr/>
        </p:nvSpPr>
        <p:spPr>
          <a:xfrm>
            <a:off x="4138536" y="5099658"/>
            <a:ext cx="10068931" cy="1729363"/>
          </a:xfrm>
          <a:prstGeom prst="rect">
            <a:avLst/>
          </a:prstGeom>
        </p:spPr>
        <p:txBody>
          <a:bodyPr lIns="0" tIns="0" rIns="0" bIns="0" rtlCol="0" anchor="t">
            <a:spAutoFit/>
          </a:bodyPr>
          <a:lstStyle/>
          <a:p>
            <a:pPr marL="0" lvl="0" indent="0" algn="ctr">
              <a:lnSpc>
                <a:spcPts val="7127"/>
              </a:lnSpc>
            </a:pPr>
            <a:r>
              <a:rPr lang="en-US" sz="3599" b="1" spc="557">
                <a:solidFill>
                  <a:srgbClr val="695C4A"/>
                </a:solidFill>
                <a:latin typeface="Open Sauce Bold"/>
                <a:ea typeface="Open Sauce Bold"/>
                <a:cs typeface="Open Sauce Bold"/>
                <a:sym typeface="Open Sauce Bold"/>
              </a:rPr>
              <a:t>OŚRODEK KULTURY I SZTUKI “RESURSA OBYWATELSKA”</a:t>
            </a:r>
          </a:p>
        </p:txBody>
      </p:sp>
      <p:sp>
        <p:nvSpPr>
          <p:cNvPr id="8" name="Freeform 8"/>
          <p:cNvSpPr/>
          <p:nvPr/>
        </p:nvSpPr>
        <p:spPr>
          <a:xfrm rot="-8100000">
            <a:off x="13331211" y="6211875"/>
            <a:ext cx="14359719" cy="12767096"/>
          </a:xfrm>
          <a:custGeom>
            <a:avLst/>
            <a:gdLst/>
            <a:ahLst/>
            <a:cxnLst/>
            <a:rect l="l" t="t" r="r" b="b"/>
            <a:pathLst>
              <a:path w="14359719" h="12767096">
                <a:moveTo>
                  <a:pt x="0" y="0"/>
                </a:moveTo>
                <a:lnTo>
                  <a:pt x="14359719" y="0"/>
                </a:lnTo>
                <a:lnTo>
                  <a:pt x="14359719" y="12767096"/>
                </a:lnTo>
                <a:lnTo>
                  <a:pt x="0" y="12767096"/>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sp>
      <p:sp>
        <p:nvSpPr>
          <p:cNvPr id="9" name="Freeform 9"/>
          <p:cNvSpPr/>
          <p:nvPr/>
        </p:nvSpPr>
        <p:spPr>
          <a:xfrm rot="-8100000" flipH="1" flipV="1">
            <a:off x="-9402930" y="-8691971"/>
            <a:ext cx="14359719" cy="12767096"/>
          </a:xfrm>
          <a:custGeom>
            <a:avLst/>
            <a:gdLst/>
            <a:ahLst/>
            <a:cxnLst/>
            <a:rect l="l" t="t" r="r" b="b"/>
            <a:pathLst>
              <a:path w="14359719" h="12767096">
                <a:moveTo>
                  <a:pt x="14359719" y="12767096"/>
                </a:moveTo>
                <a:lnTo>
                  <a:pt x="0" y="12767096"/>
                </a:lnTo>
                <a:lnTo>
                  <a:pt x="0" y="0"/>
                </a:lnTo>
                <a:lnTo>
                  <a:pt x="14359719" y="0"/>
                </a:lnTo>
                <a:lnTo>
                  <a:pt x="14359719" y="12767096"/>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sp>
      <p:sp>
        <p:nvSpPr>
          <p:cNvPr id="10" name="Freeform 10"/>
          <p:cNvSpPr/>
          <p:nvPr/>
        </p:nvSpPr>
        <p:spPr>
          <a:xfrm>
            <a:off x="989462" y="8847323"/>
            <a:ext cx="541920" cy="541920"/>
          </a:xfrm>
          <a:custGeom>
            <a:avLst/>
            <a:gdLst/>
            <a:ahLst/>
            <a:cxnLst/>
            <a:rect l="l" t="t" r="r" b="b"/>
            <a:pathLst>
              <a:path w="541920" h="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16756618" y="878708"/>
            <a:ext cx="541920" cy="541920"/>
          </a:xfrm>
          <a:custGeom>
            <a:avLst/>
            <a:gdLst/>
            <a:ahLst/>
            <a:cxnLst/>
            <a:rect l="l" t="t" r="r" b="b"/>
            <a:pathLst>
              <a:path w="541920" h="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520794" y="700466"/>
            <a:ext cx="6867685" cy="936502"/>
          </a:xfrm>
          <a:custGeom>
            <a:avLst/>
            <a:gdLst/>
            <a:ahLst/>
            <a:cxnLst/>
            <a:rect l="l" t="t" r="r" b="b"/>
            <a:pathLst>
              <a:path w="6867685" h="936502">
                <a:moveTo>
                  <a:pt x="0" y="0"/>
                </a:moveTo>
                <a:lnTo>
                  <a:pt x="6867685" y="0"/>
                </a:lnTo>
                <a:lnTo>
                  <a:pt x="6867685" y="936503"/>
                </a:lnTo>
                <a:lnTo>
                  <a:pt x="0" y="9365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AutoShape 13"/>
          <p:cNvSpPr/>
          <p:nvPr/>
        </p:nvSpPr>
        <p:spPr>
          <a:xfrm flipH="1">
            <a:off x="0" y="9118283"/>
            <a:ext cx="13617949" cy="0"/>
          </a:xfrm>
          <a:prstGeom prst="line">
            <a:avLst/>
          </a:prstGeom>
          <a:ln w="38100" cap="flat">
            <a:solidFill>
              <a:srgbClr val="827564"/>
            </a:solidFill>
            <a:prstDash val="solid"/>
            <a:headEnd type="none" w="sm" len="sm"/>
            <a:tailEnd type="none" w="sm" len="sm"/>
          </a:ln>
        </p:spPr>
      </p:sp>
      <p:sp>
        <p:nvSpPr>
          <p:cNvPr id="14" name="Freeform 14"/>
          <p:cNvSpPr/>
          <p:nvPr/>
        </p:nvSpPr>
        <p:spPr>
          <a:xfrm>
            <a:off x="14610714" y="8725757"/>
            <a:ext cx="3127077" cy="785051"/>
          </a:xfrm>
          <a:custGeom>
            <a:avLst/>
            <a:gdLst/>
            <a:ahLst/>
            <a:cxnLst/>
            <a:rect l="l" t="t" r="r" b="b"/>
            <a:pathLst>
              <a:path w="3127077" h="785051">
                <a:moveTo>
                  <a:pt x="0" y="0"/>
                </a:moveTo>
                <a:lnTo>
                  <a:pt x="3127077" y="0"/>
                </a:lnTo>
                <a:lnTo>
                  <a:pt x="3127077" y="785051"/>
                </a:lnTo>
                <a:lnTo>
                  <a:pt x="0" y="785051"/>
                </a:lnTo>
                <a:lnTo>
                  <a:pt x="0" y="0"/>
                </a:lnTo>
                <a:close/>
              </a:path>
            </a:pathLst>
          </a:custGeom>
          <a:blipFill>
            <a:blip r:embed="rId8"/>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2580078" y="914720"/>
            <a:ext cx="13405020" cy="1819276"/>
          </a:xfrm>
          <a:prstGeom prst="rect">
            <a:avLst/>
          </a:prstGeom>
        </p:spPr>
        <p:txBody>
          <a:bodyPr lIns="0" tIns="0" rIns="0" bIns="0" rtlCol="0" anchor="t">
            <a:spAutoFit/>
          </a:bodyPr>
          <a:lstStyle/>
          <a:p>
            <a:pPr algn="ctr">
              <a:lnSpc>
                <a:spcPts val="6900"/>
              </a:lnSpc>
            </a:pPr>
            <a:r>
              <a:rPr lang="en-US" sz="6000" dirty="0" err="1">
                <a:solidFill>
                  <a:srgbClr val="695C4A"/>
                </a:solidFill>
                <a:latin typeface="Brasika"/>
                <a:ea typeface="Brasika"/>
                <a:cs typeface="Brasika"/>
                <a:sym typeface="Brasika"/>
              </a:rPr>
              <a:t>Czym</a:t>
            </a:r>
            <a:r>
              <a:rPr lang="en-US" sz="6000" dirty="0">
                <a:solidFill>
                  <a:srgbClr val="695C4A"/>
                </a:solidFill>
                <a:latin typeface="Brasika"/>
                <a:ea typeface="Brasika"/>
                <a:cs typeface="Brasika"/>
                <a:sym typeface="Brasika"/>
              </a:rPr>
              <a:t> jest </a:t>
            </a:r>
            <a:br>
              <a:rPr lang="pl-PL" sz="6000" dirty="0">
                <a:solidFill>
                  <a:srgbClr val="695C4A"/>
                </a:solidFill>
                <a:latin typeface="Brasika"/>
                <a:ea typeface="Brasika"/>
                <a:cs typeface="Brasika"/>
                <a:sym typeface="Brasika"/>
              </a:rPr>
            </a:br>
            <a:r>
              <a:rPr lang="en-US" sz="6000" dirty="0">
                <a:solidFill>
                  <a:srgbClr val="695C4A"/>
                </a:solidFill>
                <a:latin typeface="Brasika"/>
                <a:ea typeface="Brasika"/>
                <a:cs typeface="Brasika"/>
                <a:sym typeface="Brasika"/>
              </a:rPr>
              <a:t>“</a:t>
            </a:r>
            <a:r>
              <a:rPr lang="en-US" sz="6000" dirty="0" err="1">
                <a:solidFill>
                  <a:srgbClr val="695C4A"/>
                </a:solidFill>
                <a:latin typeface="Brasika"/>
                <a:ea typeface="Brasika"/>
                <a:cs typeface="Brasika"/>
                <a:sym typeface="Brasika"/>
              </a:rPr>
              <a:t>Cykl</a:t>
            </a:r>
            <a:r>
              <a:rPr lang="en-US" sz="6000" dirty="0">
                <a:solidFill>
                  <a:srgbClr val="695C4A"/>
                </a:solidFill>
                <a:latin typeface="Brasika"/>
                <a:ea typeface="Brasika"/>
                <a:cs typeface="Brasika"/>
                <a:sym typeface="Brasika"/>
              </a:rPr>
              <a:t> </a:t>
            </a:r>
            <a:r>
              <a:rPr lang="en-US" sz="6000" dirty="0" err="1">
                <a:solidFill>
                  <a:srgbClr val="695C4A"/>
                </a:solidFill>
                <a:latin typeface="Brasika"/>
                <a:ea typeface="Brasika"/>
                <a:cs typeface="Brasika"/>
                <a:sym typeface="Brasika"/>
              </a:rPr>
              <a:t>Wystaw</a:t>
            </a:r>
            <a:r>
              <a:rPr lang="en-US" sz="6000" dirty="0">
                <a:solidFill>
                  <a:srgbClr val="695C4A"/>
                </a:solidFill>
                <a:latin typeface="Brasika"/>
                <a:ea typeface="Brasika"/>
                <a:cs typeface="Brasika"/>
                <a:sym typeface="Brasika"/>
              </a:rPr>
              <a:t> </a:t>
            </a:r>
            <a:r>
              <a:rPr lang="en-US" sz="6000" dirty="0" err="1">
                <a:solidFill>
                  <a:srgbClr val="695C4A"/>
                </a:solidFill>
                <a:latin typeface="Brasika"/>
                <a:ea typeface="Brasika"/>
                <a:cs typeface="Brasika"/>
                <a:sym typeface="Brasika"/>
              </a:rPr>
              <a:t>Prywaciarze</a:t>
            </a:r>
            <a:r>
              <a:rPr lang="en-US" sz="6000" dirty="0">
                <a:solidFill>
                  <a:srgbClr val="695C4A"/>
                </a:solidFill>
                <a:latin typeface="Brasika"/>
                <a:ea typeface="Brasika"/>
                <a:cs typeface="Brasika"/>
                <a:sym typeface="Brasika"/>
              </a:rPr>
              <a:t>”?</a:t>
            </a:r>
          </a:p>
        </p:txBody>
      </p:sp>
      <p:sp>
        <p:nvSpPr>
          <p:cNvPr id="3" name="TextBox 3"/>
          <p:cNvSpPr txBox="1"/>
          <p:nvPr/>
        </p:nvSpPr>
        <p:spPr>
          <a:xfrm>
            <a:off x="2302902" y="3092918"/>
            <a:ext cx="13682197" cy="5564936"/>
          </a:xfrm>
          <a:prstGeom prst="rect">
            <a:avLst/>
          </a:prstGeom>
        </p:spPr>
        <p:txBody>
          <a:bodyPr lIns="0" tIns="0" rIns="0" bIns="0" rtlCol="0" anchor="t">
            <a:spAutoFit/>
          </a:bodyPr>
          <a:lstStyle/>
          <a:p>
            <a:pPr marL="0" lvl="0" indent="0" algn="just">
              <a:lnSpc>
                <a:spcPts val="4476"/>
              </a:lnSpc>
            </a:pPr>
            <a:r>
              <a:rPr lang="en-US" sz="2260">
                <a:solidFill>
                  <a:srgbClr val="827564"/>
                </a:solidFill>
                <a:latin typeface="Livvic"/>
                <a:ea typeface="Livvic"/>
                <a:cs typeface="Livvic"/>
                <a:sym typeface="Livvic"/>
              </a:rPr>
              <a:t>Cykl Wystaw „Prywaciarze – początki polskiej Mikro Przedsiębiorczości" to projekt realizowany przez Fundację od 2012 roku, mający na celu przedstawienie historii polskiej mikroprzedsiębiorczości i zmianę jej wizerunku. Wystawa ukazuje trudną drogę prywatnej inicjatywy w powojennej Polsce, gdzie mimo oficjalnych deklaracji poparcia, drobni przedsiębiorcy byli często traktowani jako "pasożyty społeczne" i napotykali liczne przeszkody ze strony państwa. Projekt prezentuje konkretne historie mikroprzedsiębiorców, podkreślając ich kluczową rolę w polskiej gospodarce i zwracając uwagę na bariery, z jakimi się spotykali - od braku równych praw, przez niestabilność przepisów, po pełną odpowiedzialność osobistą. Celem wystawy jest nie tylko dokumentacja historyczna, ale także zmiana postrzegania mikroprzedsiębiorczości, pokazanie jej znaczenia dla rozwoju ekonomicznego Polski oraz oddanie hołdu tym, którzy mimo trudnych warunków tworzyli fundamenty wolnego rynku.</a:t>
            </a:r>
          </a:p>
        </p:txBody>
      </p:sp>
      <p:sp>
        <p:nvSpPr>
          <p:cNvPr id="4" name="Freeform 4"/>
          <p:cNvSpPr/>
          <p:nvPr/>
        </p:nvSpPr>
        <p:spPr>
          <a:xfrm>
            <a:off x="15030467" y="1281437"/>
            <a:ext cx="1114417" cy="1114417"/>
          </a:xfrm>
          <a:custGeom>
            <a:avLst/>
            <a:gdLst/>
            <a:ahLst/>
            <a:cxnLst/>
            <a:rect l="l" t="t" r="r" b="b"/>
            <a:pathLst>
              <a:path w="1114417" h="1114417">
                <a:moveTo>
                  <a:pt x="0" y="0"/>
                </a:moveTo>
                <a:lnTo>
                  <a:pt x="1114416" y="0"/>
                </a:lnTo>
                <a:lnTo>
                  <a:pt x="1114416" y="1114417"/>
                </a:lnTo>
                <a:lnTo>
                  <a:pt x="0" y="11144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2048280" y="1281437"/>
            <a:ext cx="1114417" cy="1114417"/>
          </a:xfrm>
          <a:custGeom>
            <a:avLst/>
            <a:gdLst/>
            <a:ahLst/>
            <a:cxnLst/>
            <a:rect l="l" t="t" r="r" b="b"/>
            <a:pathLst>
              <a:path w="1114417" h="1114417">
                <a:moveTo>
                  <a:pt x="0" y="0"/>
                </a:moveTo>
                <a:lnTo>
                  <a:pt x="1114417" y="0"/>
                </a:lnTo>
                <a:lnTo>
                  <a:pt x="1114417" y="1114417"/>
                </a:lnTo>
                <a:lnTo>
                  <a:pt x="0" y="11144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4751862" y="2176788"/>
            <a:ext cx="557208" cy="557208"/>
          </a:xfrm>
          <a:custGeom>
            <a:avLst/>
            <a:gdLst/>
            <a:ahLst/>
            <a:cxnLst/>
            <a:rect l="l" t="t" r="r" b="b"/>
            <a:pathLst>
              <a:path w="557208" h="557208">
                <a:moveTo>
                  <a:pt x="0" y="0"/>
                </a:moveTo>
                <a:lnTo>
                  <a:pt x="557209" y="0"/>
                </a:lnTo>
                <a:lnTo>
                  <a:pt x="557209" y="557208"/>
                </a:lnTo>
                <a:lnTo>
                  <a:pt x="0" y="5572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2884092" y="2216150"/>
            <a:ext cx="557208" cy="557208"/>
          </a:xfrm>
          <a:custGeom>
            <a:avLst/>
            <a:gdLst/>
            <a:ahLst/>
            <a:cxnLst/>
            <a:rect l="l" t="t" r="r" b="b"/>
            <a:pathLst>
              <a:path w="557208" h="557208">
                <a:moveTo>
                  <a:pt x="0" y="0"/>
                </a:moveTo>
                <a:lnTo>
                  <a:pt x="557209" y="0"/>
                </a:lnTo>
                <a:lnTo>
                  <a:pt x="557209" y="557208"/>
                </a:lnTo>
                <a:lnTo>
                  <a:pt x="0" y="5572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490517" y="9073138"/>
            <a:ext cx="6867685" cy="936502"/>
          </a:xfrm>
          <a:custGeom>
            <a:avLst/>
            <a:gdLst/>
            <a:ahLst/>
            <a:cxnLst/>
            <a:rect l="l" t="t" r="r" b="b"/>
            <a:pathLst>
              <a:path w="6867685" h="936502">
                <a:moveTo>
                  <a:pt x="0" y="0"/>
                </a:moveTo>
                <a:lnTo>
                  <a:pt x="6867685" y="0"/>
                </a:lnTo>
                <a:lnTo>
                  <a:pt x="6867685" y="936502"/>
                </a:lnTo>
                <a:lnTo>
                  <a:pt x="0" y="9365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4581345" y="9148863"/>
            <a:ext cx="3127077" cy="785051"/>
          </a:xfrm>
          <a:custGeom>
            <a:avLst/>
            <a:gdLst/>
            <a:ahLst/>
            <a:cxnLst/>
            <a:rect l="l" t="t" r="r" b="b"/>
            <a:pathLst>
              <a:path w="3127077" h="785051">
                <a:moveTo>
                  <a:pt x="0" y="0"/>
                </a:moveTo>
                <a:lnTo>
                  <a:pt x="3127077" y="0"/>
                </a:lnTo>
                <a:lnTo>
                  <a:pt x="3127077" y="785052"/>
                </a:lnTo>
                <a:lnTo>
                  <a:pt x="0" y="785052"/>
                </a:lnTo>
                <a:lnTo>
                  <a:pt x="0" y="0"/>
                </a:lnTo>
                <a:close/>
              </a:path>
            </a:pathLst>
          </a:custGeom>
          <a:blipFill>
            <a:blip r:embed="rId6"/>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rot="1227990">
            <a:off x="9613770" y="3498743"/>
            <a:ext cx="14827617" cy="14692820"/>
          </a:xfrm>
          <a:custGeom>
            <a:avLst/>
            <a:gdLst/>
            <a:ahLst/>
            <a:cxnLst/>
            <a:rect l="l" t="t" r="r" b="b"/>
            <a:pathLst>
              <a:path w="14827617" h="14692820">
                <a:moveTo>
                  <a:pt x="0" y="0"/>
                </a:moveTo>
                <a:lnTo>
                  <a:pt x="14827616" y="0"/>
                </a:lnTo>
                <a:lnTo>
                  <a:pt x="14827616" y="14692820"/>
                </a:lnTo>
                <a:lnTo>
                  <a:pt x="0" y="14692820"/>
                </a:lnTo>
                <a:lnTo>
                  <a:pt x="0" y="0"/>
                </a:lnTo>
                <a:close/>
              </a:path>
            </a:pathLst>
          </a:custGeom>
          <a:blipFill>
            <a:blip r:embed="rId2">
              <a:alphaModFix amt="12000"/>
              <a:extLst>
                <a:ext uri="{96DAC541-7B7A-43D3-8B79-37D633B846F1}">
                  <asvg:svgBlip xmlns:asvg="http://schemas.microsoft.com/office/drawing/2016/SVG/main" r:embed="rId3"/>
                </a:ext>
              </a:extLst>
            </a:blip>
            <a:stretch>
              <a:fillRect/>
            </a:stretch>
          </a:blipFill>
        </p:spPr>
      </p:sp>
      <p:sp>
        <p:nvSpPr>
          <p:cNvPr id="3" name="Freeform 3"/>
          <p:cNvSpPr/>
          <p:nvPr/>
        </p:nvSpPr>
        <p:spPr>
          <a:xfrm>
            <a:off x="-3020228" y="-228756"/>
            <a:ext cx="5388429" cy="4114800"/>
          </a:xfrm>
          <a:custGeom>
            <a:avLst/>
            <a:gdLst/>
            <a:ahLst/>
            <a:cxnLst/>
            <a:rect l="l" t="t" r="r" b="b"/>
            <a:pathLst>
              <a:path w="5388429" h="4114800">
                <a:moveTo>
                  <a:pt x="0" y="0"/>
                </a:moveTo>
                <a:lnTo>
                  <a:pt x="5388428" y="0"/>
                </a:lnTo>
                <a:lnTo>
                  <a:pt x="5388428" y="4114800"/>
                </a:lnTo>
                <a:lnTo>
                  <a:pt x="0" y="4114800"/>
                </a:lnTo>
                <a:lnTo>
                  <a:pt x="0" y="0"/>
                </a:lnTo>
                <a:close/>
              </a:path>
            </a:pathLst>
          </a:custGeom>
          <a:blipFill>
            <a:blip r:embed="rId4">
              <a:alphaModFix amt="9999"/>
              <a:extLst>
                <a:ext uri="{96DAC541-7B7A-43D3-8B79-37D633B846F1}">
                  <asvg:svgBlip xmlns:asvg="http://schemas.microsoft.com/office/drawing/2016/SVG/main" r:embed="rId5"/>
                </a:ext>
              </a:extLst>
            </a:blip>
            <a:stretch>
              <a:fillRect/>
            </a:stretch>
          </a:blipFill>
        </p:spPr>
      </p:sp>
      <p:sp>
        <p:nvSpPr>
          <p:cNvPr id="4" name="AutoShape 4"/>
          <p:cNvSpPr/>
          <p:nvPr/>
        </p:nvSpPr>
        <p:spPr>
          <a:xfrm flipV="1">
            <a:off x="1071562" y="3479380"/>
            <a:ext cx="0" cy="908450"/>
          </a:xfrm>
          <a:prstGeom prst="line">
            <a:avLst/>
          </a:prstGeom>
          <a:ln w="85725" cap="rnd">
            <a:solidFill>
              <a:srgbClr val="A69C8E"/>
            </a:solidFill>
            <a:prstDash val="solid"/>
            <a:headEnd type="none" w="sm" len="sm"/>
            <a:tailEnd type="none" w="sm" len="sm"/>
          </a:ln>
        </p:spPr>
      </p:sp>
      <p:sp>
        <p:nvSpPr>
          <p:cNvPr id="5" name="AutoShape 5"/>
          <p:cNvSpPr/>
          <p:nvPr/>
        </p:nvSpPr>
        <p:spPr>
          <a:xfrm flipV="1">
            <a:off x="1093949" y="4792616"/>
            <a:ext cx="0" cy="908450"/>
          </a:xfrm>
          <a:prstGeom prst="line">
            <a:avLst/>
          </a:prstGeom>
          <a:ln w="85725" cap="rnd">
            <a:solidFill>
              <a:srgbClr val="A69C8E"/>
            </a:solidFill>
            <a:prstDash val="solid"/>
            <a:headEnd type="none" w="sm" len="sm"/>
            <a:tailEnd type="none" w="sm" len="sm"/>
          </a:ln>
        </p:spPr>
      </p:sp>
      <p:sp>
        <p:nvSpPr>
          <p:cNvPr id="6" name="AutoShape 6"/>
          <p:cNvSpPr/>
          <p:nvPr/>
        </p:nvSpPr>
        <p:spPr>
          <a:xfrm flipH="1" flipV="1">
            <a:off x="1071562" y="6101116"/>
            <a:ext cx="6" cy="1382893"/>
          </a:xfrm>
          <a:prstGeom prst="line">
            <a:avLst/>
          </a:prstGeom>
          <a:ln w="85725" cap="rnd">
            <a:solidFill>
              <a:srgbClr val="A69C8E"/>
            </a:solidFill>
            <a:prstDash val="solid"/>
            <a:headEnd type="none" w="sm" len="sm"/>
            <a:tailEnd type="none" w="sm" len="sm"/>
          </a:ln>
        </p:spPr>
      </p:sp>
      <p:sp>
        <p:nvSpPr>
          <p:cNvPr id="7" name="AutoShape 7"/>
          <p:cNvSpPr/>
          <p:nvPr/>
        </p:nvSpPr>
        <p:spPr>
          <a:xfrm flipH="1" flipV="1">
            <a:off x="1093949" y="7884059"/>
            <a:ext cx="0" cy="1816049"/>
          </a:xfrm>
          <a:prstGeom prst="line">
            <a:avLst/>
          </a:prstGeom>
          <a:ln w="85725" cap="rnd">
            <a:solidFill>
              <a:srgbClr val="A69C8E"/>
            </a:solidFill>
            <a:prstDash val="solid"/>
            <a:headEnd type="none" w="sm" len="sm"/>
            <a:tailEnd type="none" w="sm" len="sm"/>
          </a:ln>
        </p:spPr>
      </p:sp>
      <p:sp>
        <p:nvSpPr>
          <p:cNvPr id="8" name="Freeform 8"/>
          <p:cNvSpPr/>
          <p:nvPr/>
        </p:nvSpPr>
        <p:spPr>
          <a:xfrm>
            <a:off x="13534321" y="3369628"/>
            <a:ext cx="2832233" cy="4025137"/>
          </a:xfrm>
          <a:custGeom>
            <a:avLst/>
            <a:gdLst/>
            <a:ahLst/>
            <a:cxnLst/>
            <a:rect l="l" t="t" r="r" b="b"/>
            <a:pathLst>
              <a:path w="2832233" h="4025137">
                <a:moveTo>
                  <a:pt x="0" y="0"/>
                </a:moveTo>
                <a:lnTo>
                  <a:pt x="2832233" y="0"/>
                </a:lnTo>
                <a:lnTo>
                  <a:pt x="2832233" y="4025137"/>
                </a:lnTo>
                <a:lnTo>
                  <a:pt x="0" y="40251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9" name="Group 9"/>
          <p:cNvGrpSpPr/>
          <p:nvPr/>
        </p:nvGrpSpPr>
        <p:grpSpPr>
          <a:xfrm>
            <a:off x="13747267" y="3536782"/>
            <a:ext cx="2406341" cy="3660436"/>
            <a:chOff x="0" y="0"/>
            <a:chExt cx="12559792" cy="19105484"/>
          </a:xfrm>
        </p:grpSpPr>
        <p:sp>
          <p:nvSpPr>
            <p:cNvPr id="10" name="Freeform 10"/>
            <p:cNvSpPr/>
            <p:nvPr/>
          </p:nvSpPr>
          <p:spPr>
            <a:xfrm>
              <a:off x="0" y="0"/>
              <a:ext cx="12559792" cy="19105485"/>
            </a:xfrm>
            <a:custGeom>
              <a:avLst/>
              <a:gdLst/>
              <a:ahLst/>
              <a:cxnLst/>
              <a:rect l="l" t="t" r="r" b="b"/>
              <a:pathLst>
                <a:path w="12559792" h="19105485">
                  <a:moveTo>
                    <a:pt x="12559792" y="320025"/>
                  </a:moveTo>
                  <a:lnTo>
                    <a:pt x="12559792" y="18785460"/>
                  </a:lnTo>
                  <a:cubicBezTo>
                    <a:pt x="12559792" y="18962274"/>
                    <a:pt x="12425007" y="19105485"/>
                    <a:pt x="12258598" y="19105485"/>
                  </a:cubicBezTo>
                  <a:lnTo>
                    <a:pt x="301194" y="19105485"/>
                  </a:lnTo>
                  <a:cubicBezTo>
                    <a:pt x="134784" y="19105485"/>
                    <a:pt x="0" y="18962274"/>
                    <a:pt x="0" y="18785460"/>
                  </a:cubicBezTo>
                  <a:lnTo>
                    <a:pt x="0" y="320025"/>
                  </a:lnTo>
                  <a:cubicBezTo>
                    <a:pt x="0" y="143211"/>
                    <a:pt x="134784" y="0"/>
                    <a:pt x="301194" y="0"/>
                  </a:cubicBezTo>
                  <a:lnTo>
                    <a:pt x="12258598" y="0"/>
                  </a:lnTo>
                  <a:cubicBezTo>
                    <a:pt x="12425007" y="0"/>
                    <a:pt x="12559792" y="143211"/>
                    <a:pt x="12559792" y="320025"/>
                  </a:cubicBezTo>
                  <a:close/>
                </a:path>
              </a:pathLst>
            </a:custGeom>
            <a:blipFill>
              <a:blip r:embed="rId8"/>
              <a:stretch>
                <a:fillRect l="-107586" r="-126326" b="-46249"/>
              </a:stretch>
            </a:blipFill>
          </p:spPr>
        </p:sp>
      </p:grpSp>
      <p:sp>
        <p:nvSpPr>
          <p:cNvPr id="11" name="Freeform 11"/>
          <p:cNvSpPr/>
          <p:nvPr/>
        </p:nvSpPr>
        <p:spPr>
          <a:xfrm>
            <a:off x="14827351" y="6328023"/>
            <a:ext cx="1326257" cy="3958977"/>
          </a:xfrm>
          <a:custGeom>
            <a:avLst/>
            <a:gdLst/>
            <a:ahLst/>
            <a:cxnLst/>
            <a:rect l="l" t="t" r="r" b="b"/>
            <a:pathLst>
              <a:path w="1326257" h="3958977">
                <a:moveTo>
                  <a:pt x="0" y="0"/>
                </a:moveTo>
                <a:lnTo>
                  <a:pt x="1326257" y="0"/>
                </a:lnTo>
                <a:lnTo>
                  <a:pt x="1326257" y="3958977"/>
                </a:lnTo>
                <a:lnTo>
                  <a:pt x="0" y="3958977"/>
                </a:lnTo>
                <a:lnTo>
                  <a:pt x="0" y="0"/>
                </a:lnTo>
                <a:close/>
              </a:path>
            </a:pathLst>
          </a:custGeom>
          <a:blipFill>
            <a:blip r:embed="rId9"/>
            <a:stretch>
              <a:fillRect/>
            </a:stretch>
          </a:blipFill>
        </p:spPr>
      </p:sp>
      <p:sp>
        <p:nvSpPr>
          <p:cNvPr id="12" name="Freeform 12"/>
          <p:cNvSpPr/>
          <p:nvPr/>
        </p:nvSpPr>
        <p:spPr>
          <a:xfrm>
            <a:off x="11295020" y="186054"/>
            <a:ext cx="6867685" cy="936502"/>
          </a:xfrm>
          <a:custGeom>
            <a:avLst/>
            <a:gdLst/>
            <a:ahLst/>
            <a:cxnLst/>
            <a:rect l="l" t="t" r="r" b="b"/>
            <a:pathLst>
              <a:path w="6867685" h="936502">
                <a:moveTo>
                  <a:pt x="0" y="0"/>
                </a:moveTo>
                <a:lnTo>
                  <a:pt x="6867685" y="0"/>
                </a:lnTo>
                <a:lnTo>
                  <a:pt x="6867685" y="936502"/>
                </a:lnTo>
                <a:lnTo>
                  <a:pt x="0" y="9365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a:off x="15035628" y="1370162"/>
            <a:ext cx="3127077" cy="785051"/>
          </a:xfrm>
          <a:custGeom>
            <a:avLst/>
            <a:gdLst/>
            <a:ahLst/>
            <a:cxnLst/>
            <a:rect l="l" t="t" r="r" b="b"/>
            <a:pathLst>
              <a:path w="3127077" h="785051">
                <a:moveTo>
                  <a:pt x="0" y="0"/>
                </a:moveTo>
                <a:lnTo>
                  <a:pt x="3127077" y="0"/>
                </a:lnTo>
                <a:lnTo>
                  <a:pt x="3127077" y="785051"/>
                </a:lnTo>
                <a:lnTo>
                  <a:pt x="0" y="785051"/>
                </a:lnTo>
                <a:lnTo>
                  <a:pt x="0" y="0"/>
                </a:lnTo>
                <a:close/>
              </a:path>
            </a:pathLst>
          </a:custGeom>
          <a:blipFill>
            <a:blip r:embed="rId12"/>
            <a:stretch>
              <a:fillRect/>
            </a:stretch>
          </a:blipFill>
        </p:spPr>
      </p:sp>
      <p:sp>
        <p:nvSpPr>
          <p:cNvPr id="14" name="TextBox 14"/>
          <p:cNvSpPr txBox="1"/>
          <p:nvPr/>
        </p:nvSpPr>
        <p:spPr>
          <a:xfrm>
            <a:off x="1093949" y="1000125"/>
            <a:ext cx="6067528" cy="1916852"/>
          </a:xfrm>
          <a:prstGeom prst="rect">
            <a:avLst/>
          </a:prstGeom>
        </p:spPr>
        <p:txBody>
          <a:bodyPr lIns="0" tIns="0" rIns="0" bIns="0" rtlCol="0" anchor="t">
            <a:spAutoFit/>
          </a:bodyPr>
          <a:lstStyle/>
          <a:p>
            <a:pPr algn="l">
              <a:lnSpc>
                <a:spcPts val="7321"/>
              </a:lnSpc>
            </a:pPr>
            <a:r>
              <a:rPr lang="en-US" sz="6366">
                <a:solidFill>
                  <a:srgbClr val="695C4A"/>
                </a:solidFill>
                <a:latin typeface="Brasika"/>
                <a:ea typeface="Brasika"/>
                <a:cs typeface="Brasika"/>
                <a:sym typeface="Brasika"/>
              </a:rPr>
              <a:t>Lokalna wystawa</a:t>
            </a:r>
          </a:p>
        </p:txBody>
      </p:sp>
      <p:sp>
        <p:nvSpPr>
          <p:cNvPr id="15" name="TextBox 15"/>
          <p:cNvSpPr txBox="1"/>
          <p:nvPr/>
        </p:nvSpPr>
        <p:spPr>
          <a:xfrm>
            <a:off x="1307866" y="6025634"/>
            <a:ext cx="6205143" cy="1459093"/>
          </a:xfrm>
          <a:prstGeom prst="rect">
            <a:avLst/>
          </a:prstGeom>
        </p:spPr>
        <p:txBody>
          <a:bodyPr lIns="0" tIns="0" rIns="0" bIns="0" rtlCol="0" anchor="t">
            <a:spAutoFit/>
          </a:bodyPr>
          <a:lstStyle/>
          <a:p>
            <a:pPr algn="l">
              <a:lnSpc>
                <a:spcPts val="5920"/>
              </a:lnSpc>
              <a:spcBef>
                <a:spcPct val="0"/>
              </a:spcBef>
            </a:pPr>
            <a:r>
              <a:rPr lang="en-US" sz="4228" b="1">
                <a:solidFill>
                  <a:srgbClr val="695C4A"/>
                </a:solidFill>
                <a:latin typeface="Open Sauce Heavy"/>
                <a:ea typeface="Open Sauce Heavy"/>
                <a:cs typeface="Open Sauce Heavy"/>
                <a:sym typeface="Open Sauce Heavy"/>
              </a:rPr>
              <a:t>KOMISARZ WYSTAWY?</a:t>
            </a:r>
          </a:p>
        </p:txBody>
      </p:sp>
      <p:sp>
        <p:nvSpPr>
          <p:cNvPr id="16" name="TextBox 16"/>
          <p:cNvSpPr txBox="1"/>
          <p:nvPr/>
        </p:nvSpPr>
        <p:spPr>
          <a:xfrm>
            <a:off x="1362264" y="3490974"/>
            <a:ext cx="2011873" cy="713939"/>
          </a:xfrm>
          <a:prstGeom prst="rect">
            <a:avLst/>
          </a:prstGeom>
        </p:spPr>
        <p:txBody>
          <a:bodyPr lIns="0" tIns="0" rIns="0" bIns="0" rtlCol="0" anchor="t">
            <a:spAutoFit/>
          </a:bodyPr>
          <a:lstStyle/>
          <a:p>
            <a:pPr algn="l">
              <a:lnSpc>
                <a:spcPts val="5920"/>
              </a:lnSpc>
              <a:spcBef>
                <a:spcPct val="0"/>
              </a:spcBef>
            </a:pPr>
            <a:r>
              <a:rPr lang="en-US" sz="4228" b="1">
                <a:solidFill>
                  <a:srgbClr val="695C4A"/>
                </a:solidFill>
                <a:latin typeface="Open Sauce Heavy"/>
                <a:ea typeface="Open Sauce Heavy"/>
                <a:cs typeface="Open Sauce Heavy"/>
                <a:sym typeface="Open Sauce Heavy"/>
              </a:rPr>
              <a:t>GDZIE?</a:t>
            </a:r>
          </a:p>
        </p:txBody>
      </p:sp>
      <p:sp>
        <p:nvSpPr>
          <p:cNvPr id="17" name="TextBox 17"/>
          <p:cNvSpPr txBox="1"/>
          <p:nvPr/>
        </p:nvSpPr>
        <p:spPr>
          <a:xfrm>
            <a:off x="8106510" y="3403180"/>
            <a:ext cx="4747953" cy="679450"/>
          </a:xfrm>
          <a:prstGeom prst="rect">
            <a:avLst/>
          </a:prstGeom>
        </p:spPr>
        <p:txBody>
          <a:bodyPr lIns="0" tIns="0" rIns="0" bIns="0" rtlCol="0" anchor="t">
            <a:spAutoFit/>
          </a:bodyPr>
          <a:lstStyle/>
          <a:p>
            <a:pPr algn="l">
              <a:lnSpc>
                <a:spcPts val="5599"/>
              </a:lnSpc>
              <a:spcBef>
                <a:spcPct val="0"/>
              </a:spcBef>
            </a:pPr>
            <a:r>
              <a:rPr lang="en-US" sz="3999" b="1">
                <a:solidFill>
                  <a:srgbClr val="827564"/>
                </a:solidFill>
                <a:latin typeface="Livvic Bold"/>
                <a:ea typeface="Livvic Bold"/>
                <a:cs typeface="Livvic Bold"/>
                <a:sym typeface="Livvic Bold"/>
              </a:rPr>
              <a:t>Radom</a:t>
            </a:r>
          </a:p>
        </p:txBody>
      </p:sp>
      <p:sp>
        <p:nvSpPr>
          <p:cNvPr id="18" name="TextBox 18"/>
          <p:cNvSpPr txBox="1"/>
          <p:nvPr/>
        </p:nvSpPr>
        <p:spPr>
          <a:xfrm>
            <a:off x="1362264" y="4776413"/>
            <a:ext cx="2011873" cy="713939"/>
          </a:xfrm>
          <a:prstGeom prst="rect">
            <a:avLst/>
          </a:prstGeom>
        </p:spPr>
        <p:txBody>
          <a:bodyPr lIns="0" tIns="0" rIns="0" bIns="0" rtlCol="0" anchor="t">
            <a:spAutoFit/>
          </a:bodyPr>
          <a:lstStyle/>
          <a:p>
            <a:pPr algn="l">
              <a:lnSpc>
                <a:spcPts val="5920"/>
              </a:lnSpc>
              <a:spcBef>
                <a:spcPct val="0"/>
              </a:spcBef>
            </a:pPr>
            <a:r>
              <a:rPr lang="en-US" sz="4228" b="1">
                <a:solidFill>
                  <a:srgbClr val="695C4A"/>
                </a:solidFill>
                <a:latin typeface="Open Sauce Heavy"/>
                <a:ea typeface="Open Sauce Heavy"/>
                <a:cs typeface="Open Sauce Heavy"/>
                <a:sym typeface="Open Sauce Heavy"/>
              </a:rPr>
              <a:t>KIEDY?</a:t>
            </a:r>
          </a:p>
        </p:txBody>
      </p:sp>
      <p:sp>
        <p:nvSpPr>
          <p:cNvPr id="19" name="TextBox 19"/>
          <p:cNvSpPr txBox="1"/>
          <p:nvPr/>
        </p:nvSpPr>
        <p:spPr>
          <a:xfrm>
            <a:off x="1362264" y="7872698"/>
            <a:ext cx="8622781" cy="1459093"/>
          </a:xfrm>
          <a:prstGeom prst="rect">
            <a:avLst/>
          </a:prstGeom>
        </p:spPr>
        <p:txBody>
          <a:bodyPr lIns="0" tIns="0" rIns="0" bIns="0" rtlCol="0" anchor="t">
            <a:spAutoFit/>
          </a:bodyPr>
          <a:lstStyle/>
          <a:p>
            <a:pPr algn="l">
              <a:lnSpc>
                <a:spcPts val="5920"/>
              </a:lnSpc>
            </a:pPr>
            <a:r>
              <a:rPr lang="en-US" sz="4228" b="1">
                <a:solidFill>
                  <a:srgbClr val="695C4A"/>
                </a:solidFill>
                <a:latin typeface="Open Sauce Heavy"/>
                <a:ea typeface="Open Sauce Heavy"/>
                <a:cs typeface="Open Sauce Heavy"/>
                <a:sym typeface="Open Sauce Heavy"/>
              </a:rPr>
              <a:t>ILE OSÓB </a:t>
            </a:r>
          </a:p>
          <a:p>
            <a:pPr algn="l">
              <a:lnSpc>
                <a:spcPts val="5920"/>
              </a:lnSpc>
              <a:spcBef>
                <a:spcPct val="0"/>
              </a:spcBef>
            </a:pPr>
            <a:r>
              <a:rPr lang="en-US" sz="4228" b="1">
                <a:solidFill>
                  <a:srgbClr val="695C4A"/>
                </a:solidFill>
                <a:latin typeface="Open Sauce Heavy"/>
                <a:ea typeface="Open Sauce Heavy"/>
                <a:cs typeface="Open Sauce Heavy"/>
                <a:sym typeface="Open Sauce Heavy"/>
              </a:rPr>
              <a:t>ODWIEDZAJĄCYCH?</a:t>
            </a:r>
          </a:p>
        </p:txBody>
      </p:sp>
      <p:sp>
        <p:nvSpPr>
          <p:cNvPr id="20" name="TextBox 20"/>
          <p:cNvSpPr txBox="1"/>
          <p:nvPr/>
        </p:nvSpPr>
        <p:spPr>
          <a:xfrm>
            <a:off x="8106510" y="8262519"/>
            <a:ext cx="2725515" cy="679450"/>
          </a:xfrm>
          <a:prstGeom prst="rect">
            <a:avLst/>
          </a:prstGeom>
        </p:spPr>
        <p:txBody>
          <a:bodyPr lIns="0" tIns="0" rIns="0" bIns="0" rtlCol="0" anchor="t">
            <a:spAutoFit/>
          </a:bodyPr>
          <a:lstStyle/>
          <a:p>
            <a:pPr algn="l">
              <a:lnSpc>
                <a:spcPts val="5599"/>
              </a:lnSpc>
              <a:spcBef>
                <a:spcPct val="0"/>
              </a:spcBef>
            </a:pPr>
            <a:r>
              <a:rPr lang="en-US" sz="3999" b="1">
                <a:solidFill>
                  <a:srgbClr val="827564"/>
                </a:solidFill>
                <a:latin typeface="Livvic Bold"/>
                <a:ea typeface="Livvic Bold"/>
                <a:cs typeface="Livvic Bold"/>
                <a:sym typeface="Livvic Bold"/>
              </a:rPr>
              <a:t>400 osób</a:t>
            </a:r>
          </a:p>
        </p:txBody>
      </p:sp>
      <p:sp>
        <p:nvSpPr>
          <p:cNvPr id="21" name="TextBox 21"/>
          <p:cNvSpPr txBox="1"/>
          <p:nvPr/>
        </p:nvSpPr>
        <p:spPr>
          <a:xfrm>
            <a:off x="8106510" y="6415455"/>
            <a:ext cx="4274616" cy="679450"/>
          </a:xfrm>
          <a:prstGeom prst="rect">
            <a:avLst/>
          </a:prstGeom>
        </p:spPr>
        <p:txBody>
          <a:bodyPr lIns="0" tIns="0" rIns="0" bIns="0" rtlCol="0" anchor="t">
            <a:spAutoFit/>
          </a:bodyPr>
          <a:lstStyle/>
          <a:p>
            <a:pPr algn="l">
              <a:lnSpc>
                <a:spcPts val="5599"/>
              </a:lnSpc>
              <a:spcBef>
                <a:spcPct val="0"/>
              </a:spcBef>
            </a:pPr>
            <a:r>
              <a:rPr lang="en-US" sz="3999" b="1">
                <a:solidFill>
                  <a:srgbClr val="827564"/>
                </a:solidFill>
                <a:latin typeface="Livvic Bold"/>
                <a:ea typeface="Livvic Bold"/>
                <a:cs typeface="Livvic Bold"/>
                <a:sym typeface="Livvic Bold"/>
              </a:rPr>
              <a:t>Piotr Kutkowski</a:t>
            </a:r>
          </a:p>
        </p:txBody>
      </p:sp>
      <p:sp>
        <p:nvSpPr>
          <p:cNvPr id="22" name="TextBox 22"/>
          <p:cNvSpPr txBox="1"/>
          <p:nvPr/>
        </p:nvSpPr>
        <p:spPr>
          <a:xfrm>
            <a:off x="8106510" y="4793657"/>
            <a:ext cx="4747953" cy="679450"/>
          </a:xfrm>
          <a:prstGeom prst="rect">
            <a:avLst/>
          </a:prstGeom>
        </p:spPr>
        <p:txBody>
          <a:bodyPr lIns="0" tIns="0" rIns="0" bIns="0" rtlCol="0" anchor="t">
            <a:spAutoFit/>
          </a:bodyPr>
          <a:lstStyle/>
          <a:p>
            <a:pPr algn="l">
              <a:lnSpc>
                <a:spcPts val="5599"/>
              </a:lnSpc>
              <a:spcBef>
                <a:spcPct val="0"/>
              </a:spcBef>
            </a:pPr>
            <a:r>
              <a:rPr lang="en-US" sz="3999" b="1">
                <a:solidFill>
                  <a:srgbClr val="827564"/>
                </a:solidFill>
                <a:latin typeface="Livvic Bold"/>
                <a:ea typeface="Livvic Bold"/>
                <a:cs typeface="Livvic Bold"/>
                <a:sym typeface="Livvic Bold"/>
              </a:rPr>
              <a:t>14.01 - 27.01.2025</a:t>
            </a:r>
          </a:p>
        </p:txBody>
      </p:sp>
      <p:sp>
        <p:nvSpPr>
          <p:cNvPr id="23" name="TextBox 23"/>
          <p:cNvSpPr txBox="1"/>
          <p:nvPr/>
        </p:nvSpPr>
        <p:spPr>
          <a:xfrm>
            <a:off x="13534321" y="7398283"/>
            <a:ext cx="1237898" cy="269945"/>
          </a:xfrm>
          <a:prstGeom prst="rect">
            <a:avLst/>
          </a:prstGeom>
        </p:spPr>
        <p:txBody>
          <a:bodyPr lIns="0" tIns="0" rIns="0" bIns="0" rtlCol="0" anchor="t">
            <a:spAutoFit/>
          </a:bodyPr>
          <a:lstStyle/>
          <a:p>
            <a:pPr marL="0" lvl="0" indent="0" algn="l">
              <a:lnSpc>
                <a:spcPts val="2410"/>
              </a:lnSpc>
            </a:pPr>
            <a:r>
              <a:rPr lang="en-US" sz="1217">
                <a:solidFill>
                  <a:srgbClr val="827564"/>
                </a:solidFill>
                <a:latin typeface="Livvic"/>
                <a:ea typeface="Livvic"/>
                <a:cs typeface="Livvic"/>
                <a:sym typeface="Livvic"/>
              </a:rPr>
              <a:t>fot. P. Kutkowski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rot="2852131">
            <a:off x="-9228058" y="477126"/>
            <a:ext cx="18930865" cy="18758766"/>
          </a:xfrm>
          <a:custGeom>
            <a:avLst/>
            <a:gdLst/>
            <a:ahLst/>
            <a:cxnLst/>
            <a:rect l="l" t="t" r="r" b="b"/>
            <a:pathLst>
              <a:path w="18930865" h="18758766">
                <a:moveTo>
                  <a:pt x="0" y="0"/>
                </a:moveTo>
                <a:lnTo>
                  <a:pt x="18930865" y="0"/>
                </a:lnTo>
                <a:lnTo>
                  <a:pt x="18930865" y="18758767"/>
                </a:lnTo>
                <a:lnTo>
                  <a:pt x="0" y="18758767"/>
                </a:lnTo>
                <a:lnTo>
                  <a:pt x="0" y="0"/>
                </a:lnTo>
                <a:close/>
              </a:path>
            </a:pathLst>
          </a:custGeom>
          <a:blipFill>
            <a:blip r:embed="rId2">
              <a:alphaModFix amt="7999"/>
              <a:extLst>
                <a:ext uri="{96DAC541-7B7A-43D3-8B79-37D633B846F1}">
                  <asvg:svgBlip xmlns:asvg="http://schemas.microsoft.com/office/drawing/2016/SVG/main" r:embed="rId3"/>
                </a:ext>
              </a:extLst>
            </a:blip>
            <a:stretch>
              <a:fillRect/>
            </a:stretch>
          </a:blipFill>
        </p:spPr>
      </p:sp>
      <p:sp>
        <p:nvSpPr>
          <p:cNvPr id="3" name="Freeform 3"/>
          <p:cNvSpPr/>
          <p:nvPr/>
        </p:nvSpPr>
        <p:spPr>
          <a:xfrm>
            <a:off x="5771188" y="2100770"/>
            <a:ext cx="1208267" cy="1133574"/>
          </a:xfrm>
          <a:custGeom>
            <a:avLst/>
            <a:gdLst/>
            <a:ahLst/>
            <a:cxnLst/>
            <a:rect l="l" t="t" r="r" b="b"/>
            <a:pathLst>
              <a:path w="1208267" h="1133574">
                <a:moveTo>
                  <a:pt x="0" y="0"/>
                </a:moveTo>
                <a:lnTo>
                  <a:pt x="1208267" y="0"/>
                </a:lnTo>
                <a:lnTo>
                  <a:pt x="1208267" y="1133575"/>
                </a:lnTo>
                <a:lnTo>
                  <a:pt x="0" y="11335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AutoShape 4"/>
          <p:cNvSpPr/>
          <p:nvPr/>
        </p:nvSpPr>
        <p:spPr>
          <a:xfrm>
            <a:off x="1064903" y="3594331"/>
            <a:ext cx="3656680" cy="0"/>
          </a:xfrm>
          <a:prstGeom prst="line">
            <a:avLst/>
          </a:prstGeom>
          <a:ln w="38100" cap="flat">
            <a:solidFill>
              <a:srgbClr val="A69C8E"/>
            </a:solidFill>
            <a:prstDash val="solid"/>
            <a:headEnd type="none" w="sm" len="sm"/>
            <a:tailEnd type="none" w="sm" len="sm"/>
          </a:ln>
        </p:spPr>
      </p:sp>
      <p:sp>
        <p:nvSpPr>
          <p:cNvPr id="5" name="Freeform 5"/>
          <p:cNvSpPr/>
          <p:nvPr/>
        </p:nvSpPr>
        <p:spPr>
          <a:xfrm>
            <a:off x="1068048" y="8790049"/>
            <a:ext cx="6867685" cy="936502"/>
          </a:xfrm>
          <a:custGeom>
            <a:avLst/>
            <a:gdLst/>
            <a:ahLst/>
            <a:cxnLst/>
            <a:rect l="l" t="t" r="r" b="b"/>
            <a:pathLst>
              <a:path w="6867685" h="936502">
                <a:moveTo>
                  <a:pt x="0" y="0"/>
                </a:moveTo>
                <a:lnTo>
                  <a:pt x="6867685" y="0"/>
                </a:lnTo>
                <a:lnTo>
                  <a:pt x="6867685" y="936502"/>
                </a:lnTo>
                <a:lnTo>
                  <a:pt x="0" y="9365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4132223" y="8785749"/>
            <a:ext cx="3127077" cy="785051"/>
          </a:xfrm>
          <a:custGeom>
            <a:avLst/>
            <a:gdLst/>
            <a:ahLst/>
            <a:cxnLst/>
            <a:rect l="l" t="t" r="r" b="b"/>
            <a:pathLst>
              <a:path w="3127077" h="785051">
                <a:moveTo>
                  <a:pt x="0" y="0"/>
                </a:moveTo>
                <a:lnTo>
                  <a:pt x="3127077" y="0"/>
                </a:lnTo>
                <a:lnTo>
                  <a:pt x="3127077" y="785051"/>
                </a:lnTo>
                <a:lnTo>
                  <a:pt x="0" y="785051"/>
                </a:lnTo>
                <a:lnTo>
                  <a:pt x="0" y="0"/>
                </a:lnTo>
                <a:close/>
              </a:path>
            </a:pathLst>
          </a:custGeom>
          <a:blipFill>
            <a:blip r:embed="rId8"/>
            <a:stretch>
              <a:fillRect/>
            </a:stretch>
          </a:blipFill>
        </p:spPr>
      </p:sp>
      <p:grpSp>
        <p:nvGrpSpPr>
          <p:cNvPr id="7" name="Group 7"/>
          <p:cNvGrpSpPr/>
          <p:nvPr/>
        </p:nvGrpSpPr>
        <p:grpSpPr>
          <a:xfrm>
            <a:off x="11733489" y="1676926"/>
            <a:ext cx="5525811" cy="2898840"/>
            <a:chOff x="0" y="0"/>
            <a:chExt cx="6350000" cy="3331210"/>
          </a:xfrm>
        </p:grpSpPr>
        <p:sp>
          <p:nvSpPr>
            <p:cNvPr id="8" name="Freeform 8"/>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9"/>
              <a:stretch>
                <a:fillRect t="-13424" b="-13424"/>
              </a:stretch>
            </a:blipFill>
          </p:spPr>
        </p:sp>
      </p:grpSp>
      <p:grpSp>
        <p:nvGrpSpPr>
          <p:cNvPr id="9" name="Group 9"/>
          <p:cNvGrpSpPr/>
          <p:nvPr/>
        </p:nvGrpSpPr>
        <p:grpSpPr>
          <a:xfrm>
            <a:off x="11733489" y="5107737"/>
            <a:ext cx="5525811" cy="2898840"/>
            <a:chOff x="0" y="0"/>
            <a:chExt cx="6350000" cy="3331210"/>
          </a:xfrm>
        </p:grpSpPr>
        <p:sp>
          <p:nvSpPr>
            <p:cNvPr id="10" name="Freeform 10"/>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10"/>
              <a:stretch>
                <a:fillRect t="-13524" b="-13524"/>
              </a:stretch>
            </a:blipFill>
          </p:spPr>
        </p:sp>
      </p:grpSp>
      <p:sp>
        <p:nvSpPr>
          <p:cNvPr id="11" name="TextBox 11"/>
          <p:cNvSpPr txBox="1"/>
          <p:nvPr/>
        </p:nvSpPr>
        <p:spPr>
          <a:xfrm>
            <a:off x="1028700" y="1010266"/>
            <a:ext cx="5950755" cy="2152435"/>
          </a:xfrm>
          <a:prstGeom prst="rect">
            <a:avLst/>
          </a:prstGeom>
        </p:spPr>
        <p:txBody>
          <a:bodyPr lIns="0" tIns="0" rIns="0" bIns="0" rtlCol="0" anchor="t">
            <a:spAutoFit/>
          </a:bodyPr>
          <a:lstStyle/>
          <a:p>
            <a:pPr algn="l">
              <a:lnSpc>
                <a:spcPts val="8195"/>
              </a:lnSpc>
            </a:pPr>
            <a:r>
              <a:rPr lang="en-US" sz="7126">
                <a:solidFill>
                  <a:srgbClr val="695C4A"/>
                </a:solidFill>
                <a:latin typeface="Brasika"/>
                <a:ea typeface="Brasika"/>
                <a:cs typeface="Brasika"/>
                <a:sym typeface="Brasika"/>
              </a:rPr>
              <a:t>Informacje o wystawie</a:t>
            </a:r>
          </a:p>
        </p:txBody>
      </p:sp>
      <p:sp>
        <p:nvSpPr>
          <p:cNvPr id="12" name="TextBox 12"/>
          <p:cNvSpPr txBox="1"/>
          <p:nvPr/>
        </p:nvSpPr>
        <p:spPr>
          <a:xfrm>
            <a:off x="1028700" y="3675270"/>
            <a:ext cx="9961880" cy="4875416"/>
          </a:xfrm>
          <a:prstGeom prst="rect">
            <a:avLst/>
          </a:prstGeom>
        </p:spPr>
        <p:txBody>
          <a:bodyPr lIns="0" tIns="0" rIns="0" bIns="0" rtlCol="0" anchor="t">
            <a:spAutoFit/>
          </a:bodyPr>
          <a:lstStyle/>
          <a:p>
            <a:pPr marL="0" lvl="0" indent="0" algn="just">
              <a:lnSpc>
                <a:spcPts val="4338"/>
              </a:lnSpc>
            </a:pPr>
            <a:r>
              <a:rPr lang="en-US" sz="2191">
                <a:solidFill>
                  <a:srgbClr val="827564"/>
                </a:solidFill>
                <a:latin typeface="Livvic"/>
                <a:ea typeface="Livvic"/>
                <a:cs typeface="Livvic"/>
                <a:sym typeface="Livvic"/>
              </a:rPr>
              <a:t>Wystawa odbyła się w Ośrodku Kultury i Sztuki “Resursa Obywatelska” w Radomiu w dniach 14.01 - 27.01.2025. Komisarzem wystawy był Piotr Kutkowski. Na wystawie można było zobaczyć m.in. eksponaty z warsztatu szewskiego czy zakładu napełniania wkładów długopisami oraz urządzenie do repasacji pończoch. Osoby uczestniczące mogły dodatkowo się dowiedzieć jak wyglądały kulisy działalności firmy “Długopis” od samego współwłaściciela, Ryszarda Purca, w ramach “Retrospotkań”. Celem wystawy było wzbudzenie zainteresowania historią polskiej mikro przedsiębiorczości oraz poszerzenie wiedzy na ten temat. </a:t>
            </a:r>
          </a:p>
        </p:txBody>
      </p:sp>
      <p:sp>
        <p:nvSpPr>
          <p:cNvPr id="13" name="TextBox 13"/>
          <p:cNvSpPr txBox="1"/>
          <p:nvPr/>
        </p:nvSpPr>
        <p:spPr>
          <a:xfrm>
            <a:off x="11733489" y="4559269"/>
            <a:ext cx="1237898" cy="269945"/>
          </a:xfrm>
          <a:prstGeom prst="rect">
            <a:avLst/>
          </a:prstGeom>
        </p:spPr>
        <p:txBody>
          <a:bodyPr lIns="0" tIns="0" rIns="0" bIns="0" rtlCol="0" anchor="t">
            <a:spAutoFit/>
          </a:bodyPr>
          <a:lstStyle/>
          <a:p>
            <a:pPr marL="0" lvl="0" indent="0" algn="l">
              <a:lnSpc>
                <a:spcPts val="2410"/>
              </a:lnSpc>
            </a:pPr>
            <a:r>
              <a:rPr lang="en-US" sz="1217">
                <a:solidFill>
                  <a:srgbClr val="827564"/>
                </a:solidFill>
                <a:latin typeface="Livvic"/>
                <a:ea typeface="Livvic"/>
                <a:cs typeface="Livvic"/>
                <a:sym typeface="Livvic"/>
              </a:rPr>
              <a:t>fot. P. Kutkowski</a:t>
            </a:r>
          </a:p>
        </p:txBody>
      </p:sp>
      <p:sp>
        <p:nvSpPr>
          <p:cNvPr id="14" name="TextBox 14"/>
          <p:cNvSpPr txBox="1"/>
          <p:nvPr/>
        </p:nvSpPr>
        <p:spPr>
          <a:xfrm>
            <a:off x="11733489" y="7987527"/>
            <a:ext cx="1237898" cy="269945"/>
          </a:xfrm>
          <a:prstGeom prst="rect">
            <a:avLst/>
          </a:prstGeom>
        </p:spPr>
        <p:txBody>
          <a:bodyPr lIns="0" tIns="0" rIns="0" bIns="0" rtlCol="0" anchor="t">
            <a:spAutoFit/>
          </a:bodyPr>
          <a:lstStyle/>
          <a:p>
            <a:pPr marL="0" lvl="0" indent="0" algn="l">
              <a:lnSpc>
                <a:spcPts val="2410"/>
              </a:lnSpc>
            </a:pPr>
            <a:r>
              <a:rPr lang="en-US" sz="1217">
                <a:solidFill>
                  <a:srgbClr val="827564"/>
                </a:solidFill>
                <a:latin typeface="Livvic"/>
                <a:ea typeface="Livvic"/>
                <a:cs typeface="Livvic"/>
                <a:sym typeface="Livvic"/>
              </a:rPr>
              <a:t>fot. P. Kutkowski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AutoShape 2"/>
          <p:cNvSpPr/>
          <p:nvPr/>
        </p:nvSpPr>
        <p:spPr>
          <a:xfrm flipH="1">
            <a:off x="0" y="9118283"/>
            <a:ext cx="13049732" cy="0"/>
          </a:xfrm>
          <a:prstGeom prst="line">
            <a:avLst/>
          </a:prstGeom>
          <a:ln w="38100" cap="flat">
            <a:solidFill>
              <a:srgbClr val="827564"/>
            </a:solidFill>
            <a:prstDash val="solid"/>
            <a:headEnd type="none" w="sm" len="sm"/>
            <a:tailEnd type="none" w="sm" len="sm"/>
          </a:ln>
        </p:spPr>
      </p:sp>
      <p:sp>
        <p:nvSpPr>
          <p:cNvPr id="3" name="AutoShape 3"/>
          <p:cNvSpPr/>
          <p:nvPr/>
        </p:nvSpPr>
        <p:spPr>
          <a:xfrm flipH="1">
            <a:off x="7991718" y="1149668"/>
            <a:ext cx="12213701" cy="0"/>
          </a:xfrm>
          <a:prstGeom prst="line">
            <a:avLst/>
          </a:prstGeom>
          <a:ln w="38100" cap="flat">
            <a:solidFill>
              <a:srgbClr val="827564"/>
            </a:solidFill>
            <a:prstDash val="solid"/>
            <a:headEnd type="none" w="sm" len="sm"/>
            <a:tailEnd type="none" w="sm" len="sm"/>
          </a:ln>
        </p:spPr>
      </p:sp>
      <p:sp>
        <p:nvSpPr>
          <p:cNvPr id="4" name="AutoShape 4"/>
          <p:cNvSpPr/>
          <p:nvPr/>
        </p:nvSpPr>
        <p:spPr>
          <a:xfrm>
            <a:off x="1260422" y="5588875"/>
            <a:ext cx="0" cy="4698125"/>
          </a:xfrm>
          <a:prstGeom prst="line">
            <a:avLst/>
          </a:prstGeom>
          <a:ln w="38100" cap="flat">
            <a:solidFill>
              <a:srgbClr val="827564"/>
            </a:solidFill>
            <a:prstDash val="solid"/>
            <a:headEnd type="none" w="sm" len="sm"/>
            <a:tailEnd type="none" w="sm" len="sm"/>
          </a:ln>
        </p:spPr>
      </p:sp>
      <p:sp>
        <p:nvSpPr>
          <p:cNvPr id="5" name="AutoShape 5"/>
          <p:cNvSpPr/>
          <p:nvPr/>
        </p:nvSpPr>
        <p:spPr>
          <a:xfrm>
            <a:off x="17027578" y="0"/>
            <a:ext cx="0" cy="4698125"/>
          </a:xfrm>
          <a:prstGeom prst="line">
            <a:avLst/>
          </a:prstGeom>
          <a:ln w="38100" cap="flat">
            <a:solidFill>
              <a:srgbClr val="827564"/>
            </a:solidFill>
            <a:prstDash val="solid"/>
            <a:headEnd type="none" w="sm" len="sm"/>
            <a:tailEnd type="none" w="sm" len="sm"/>
          </a:ln>
        </p:spPr>
      </p:sp>
      <p:sp>
        <p:nvSpPr>
          <p:cNvPr id="6" name="Freeform 6"/>
          <p:cNvSpPr/>
          <p:nvPr/>
        </p:nvSpPr>
        <p:spPr>
          <a:xfrm rot="-8100000">
            <a:off x="13331211" y="6211875"/>
            <a:ext cx="14359719" cy="12767096"/>
          </a:xfrm>
          <a:custGeom>
            <a:avLst/>
            <a:gdLst/>
            <a:ahLst/>
            <a:cxnLst/>
            <a:rect l="l" t="t" r="r" b="b"/>
            <a:pathLst>
              <a:path w="14359719" h="12767096">
                <a:moveTo>
                  <a:pt x="0" y="0"/>
                </a:moveTo>
                <a:lnTo>
                  <a:pt x="14359719" y="0"/>
                </a:lnTo>
                <a:lnTo>
                  <a:pt x="14359719" y="12767096"/>
                </a:lnTo>
                <a:lnTo>
                  <a:pt x="0" y="12767096"/>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sp>
      <p:sp>
        <p:nvSpPr>
          <p:cNvPr id="7" name="Freeform 7"/>
          <p:cNvSpPr/>
          <p:nvPr/>
        </p:nvSpPr>
        <p:spPr>
          <a:xfrm rot="-8100000" flipH="1" flipV="1">
            <a:off x="-9402930" y="-8691971"/>
            <a:ext cx="14359719" cy="12767096"/>
          </a:xfrm>
          <a:custGeom>
            <a:avLst/>
            <a:gdLst/>
            <a:ahLst/>
            <a:cxnLst/>
            <a:rect l="l" t="t" r="r" b="b"/>
            <a:pathLst>
              <a:path w="14359719" h="12767096">
                <a:moveTo>
                  <a:pt x="14359719" y="12767096"/>
                </a:moveTo>
                <a:lnTo>
                  <a:pt x="0" y="12767096"/>
                </a:lnTo>
                <a:lnTo>
                  <a:pt x="0" y="0"/>
                </a:lnTo>
                <a:lnTo>
                  <a:pt x="14359719" y="0"/>
                </a:lnTo>
                <a:lnTo>
                  <a:pt x="14359719" y="12767096"/>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sp>
      <p:sp>
        <p:nvSpPr>
          <p:cNvPr id="8" name="Freeform 8"/>
          <p:cNvSpPr/>
          <p:nvPr/>
        </p:nvSpPr>
        <p:spPr>
          <a:xfrm>
            <a:off x="989462" y="8847323"/>
            <a:ext cx="541920" cy="541920"/>
          </a:xfrm>
          <a:custGeom>
            <a:avLst/>
            <a:gdLst/>
            <a:ahLst/>
            <a:cxnLst/>
            <a:rect l="l" t="t" r="r" b="b"/>
            <a:pathLst>
              <a:path w="541920" h="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6756618" y="878708"/>
            <a:ext cx="541920" cy="541920"/>
          </a:xfrm>
          <a:custGeom>
            <a:avLst/>
            <a:gdLst/>
            <a:ahLst/>
            <a:cxnLst/>
            <a:rect l="l" t="t" r="r" b="b"/>
            <a:pathLst>
              <a:path w="541920" h="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520794" y="700466"/>
            <a:ext cx="6867685" cy="936502"/>
          </a:xfrm>
          <a:custGeom>
            <a:avLst/>
            <a:gdLst/>
            <a:ahLst/>
            <a:cxnLst/>
            <a:rect l="l" t="t" r="r" b="b"/>
            <a:pathLst>
              <a:path w="6867685" h="936502">
                <a:moveTo>
                  <a:pt x="0" y="0"/>
                </a:moveTo>
                <a:lnTo>
                  <a:pt x="6867685" y="0"/>
                </a:lnTo>
                <a:lnTo>
                  <a:pt x="6867685" y="936503"/>
                </a:lnTo>
                <a:lnTo>
                  <a:pt x="0" y="9365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AutoShape 11"/>
          <p:cNvSpPr/>
          <p:nvPr/>
        </p:nvSpPr>
        <p:spPr>
          <a:xfrm flipH="1">
            <a:off x="0" y="9118283"/>
            <a:ext cx="13617949" cy="0"/>
          </a:xfrm>
          <a:prstGeom prst="line">
            <a:avLst/>
          </a:prstGeom>
          <a:ln w="38100" cap="flat">
            <a:solidFill>
              <a:srgbClr val="827564"/>
            </a:solidFill>
            <a:prstDash val="solid"/>
            <a:headEnd type="none" w="sm" len="sm"/>
            <a:tailEnd type="none" w="sm" len="sm"/>
          </a:ln>
        </p:spPr>
      </p:sp>
      <p:sp>
        <p:nvSpPr>
          <p:cNvPr id="12" name="Freeform 12"/>
          <p:cNvSpPr/>
          <p:nvPr/>
        </p:nvSpPr>
        <p:spPr>
          <a:xfrm>
            <a:off x="14610714" y="8725757"/>
            <a:ext cx="3127077" cy="785051"/>
          </a:xfrm>
          <a:custGeom>
            <a:avLst/>
            <a:gdLst/>
            <a:ahLst/>
            <a:cxnLst/>
            <a:rect l="l" t="t" r="r" b="b"/>
            <a:pathLst>
              <a:path w="3127077" h="785051">
                <a:moveTo>
                  <a:pt x="0" y="0"/>
                </a:moveTo>
                <a:lnTo>
                  <a:pt x="3127077" y="0"/>
                </a:lnTo>
                <a:lnTo>
                  <a:pt x="3127077" y="785051"/>
                </a:lnTo>
                <a:lnTo>
                  <a:pt x="0" y="785051"/>
                </a:lnTo>
                <a:lnTo>
                  <a:pt x="0" y="0"/>
                </a:lnTo>
                <a:close/>
              </a:path>
            </a:pathLst>
          </a:custGeom>
          <a:blipFill>
            <a:blip r:embed="rId8"/>
            <a:stretch>
              <a:fillRect/>
            </a:stretch>
          </a:blipFill>
        </p:spPr>
      </p:sp>
      <p:grpSp>
        <p:nvGrpSpPr>
          <p:cNvPr id="13" name="Group 13"/>
          <p:cNvGrpSpPr/>
          <p:nvPr/>
        </p:nvGrpSpPr>
        <p:grpSpPr>
          <a:xfrm>
            <a:off x="7250572" y="2657979"/>
            <a:ext cx="9326880" cy="4892881"/>
            <a:chOff x="0" y="0"/>
            <a:chExt cx="6350000" cy="3331210"/>
          </a:xfrm>
        </p:grpSpPr>
        <p:sp>
          <p:nvSpPr>
            <p:cNvPr id="14" name="Freeform 14"/>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9"/>
              <a:stretch>
                <a:fillRect t="-5486" b="-21563"/>
              </a:stretch>
            </a:blipFill>
          </p:spPr>
        </p:sp>
      </p:grpSp>
      <p:grpSp>
        <p:nvGrpSpPr>
          <p:cNvPr id="15" name="Group 15"/>
          <p:cNvGrpSpPr/>
          <p:nvPr/>
        </p:nvGrpSpPr>
        <p:grpSpPr>
          <a:xfrm>
            <a:off x="1779501" y="2618899"/>
            <a:ext cx="4971041" cy="4971041"/>
            <a:chOff x="0" y="0"/>
            <a:chExt cx="812800" cy="812800"/>
          </a:xfrm>
        </p:grpSpPr>
        <p:sp>
          <p:nvSpPr>
            <p:cNvPr id="16" name="Freeform 16"/>
            <p:cNvSpPr/>
            <p:nvPr/>
          </p:nvSpPr>
          <p:spPr>
            <a:xfrm>
              <a:off x="0" y="0"/>
              <a:ext cx="812800" cy="812800"/>
            </a:xfrm>
            <a:custGeom>
              <a:avLst/>
              <a:gdLst/>
              <a:ahLst/>
              <a:cxnLst/>
              <a:rect l="l" t="t" r="r" b="b"/>
              <a:pathLst>
                <a:path w="812800" h="812800">
                  <a:moveTo>
                    <a:pt x="35820" y="0"/>
                  </a:moveTo>
                  <a:lnTo>
                    <a:pt x="776980" y="0"/>
                  </a:lnTo>
                  <a:cubicBezTo>
                    <a:pt x="786480" y="0"/>
                    <a:pt x="795591" y="3774"/>
                    <a:pt x="802308" y="10492"/>
                  </a:cubicBezTo>
                  <a:cubicBezTo>
                    <a:pt x="809026" y="17209"/>
                    <a:pt x="812800" y="26320"/>
                    <a:pt x="812800" y="35820"/>
                  </a:cubicBezTo>
                  <a:lnTo>
                    <a:pt x="812800" y="776980"/>
                  </a:lnTo>
                  <a:cubicBezTo>
                    <a:pt x="812800" y="786480"/>
                    <a:pt x="809026" y="795591"/>
                    <a:pt x="802308" y="802308"/>
                  </a:cubicBezTo>
                  <a:cubicBezTo>
                    <a:pt x="795591" y="809026"/>
                    <a:pt x="786480" y="812800"/>
                    <a:pt x="776980" y="812800"/>
                  </a:cubicBezTo>
                  <a:lnTo>
                    <a:pt x="35820" y="812800"/>
                  </a:lnTo>
                  <a:cubicBezTo>
                    <a:pt x="26320" y="812800"/>
                    <a:pt x="17209" y="809026"/>
                    <a:pt x="10492" y="802308"/>
                  </a:cubicBezTo>
                  <a:cubicBezTo>
                    <a:pt x="3774" y="795591"/>
                    <a:pt x="0" y="786480"/>
                    <a:pt x="0" y="776980"/>
                  </a:cubicBezTo>
                  <a:lnTo>
                    <a:pt x="0" y="35820"/>
                  </a:lnTo>
                  <a:cubicBezTo>
                    <a:pt x="0" y="26320"/>
                    <a:pt x="3774" y="17209"/>
                    <a:pt x="10492" y="10492"/>
                  </a:cubicBezTo>
                  <a:cubicBezTo>
                    <a:pt x="17209" y="3774"/>
                    <a:pt x="26320" y="0"/>
                    <a:pt x="35820" y="0"/>
                  </a:cubicBezTo>
                  <a:close/>
                </a:path>
              </a:pathLst>
            </a:custGeom>
            <a:blipFill>
              <a:blip r:embed="rId10"/>
              <a:stretch>
                <a:fillRect b="-32890"/>
              </a:stretch>
            </a:blipFill>
          </p:spPr>
        </p:sp>
      </p:grpSp>
      <p:sp>
        <p:nvSpPr>
          <p:cNvPr id="17" name="TextBox 17"/>
          <p:cNvSpPr txBox="1"/>
          <p:nvPr/>
        </p:nvSpPr>
        <p:spPr>
          <a:xfrm>
            <a:off x="1779501" y="7564162"/>
            <a:ext cx="2033510" cy="449621"/>
          </a:xfrm>
          <a:prstGeom prst="rect">
            <a:avLst/>
          </a:prstGeom>
        </p:spPr>
        <p:txBody>
          <a:bodyPr lIns="0" tIns="0" rIns="0" bIns="0" rtlCol="0" anchor="t">
            <a:spAutoFit/>
          </a:bodyPr>
          <a:lstStyle/>
          <a:p>
            <a:pPr marL="0" lvl="0" indent="0" algn="l">
              <a:lnSpc>
                <a:spcPts val="3959"/>
              </a:lnSpc>
            </a:pPr>
            <a:r>
              <a:rPr lang="en-US" sz="1999">
                <a:solidFill>
                  <a:srgbClr val="827564"/>
                </a:solidFill>
                <a:latin typeface="Livvic"/>
                <a:ea typeface="Livvic"/>
                <a:cs typeface="Livvic"/>
                <a:sym typeface="Livvic"/>
              </a:rPr>
              <a:t>fot. P. Kutkowski</a:t>
            </a:r>
          </a:p>
        </p:txBody>
      </p:sp>
      <p:sp>
        <p:nvSpPr>
          <p:cNvPr id="18" name="TextBox 18"/>
          <p:cNvSpPr txBox="1"/>
          <p:nvPr/>
        </p:nvSpPr>
        <p:spPr>
          <a:xfrm>
            <a:off x="7250572" y="7564162"/>
            <a:ext cx="2033510" cy="449621"/>
          </a:xfrm>
          <a:prstGeom prst="rect">
            <a:avLst/>
          </a:prstGeom>
        </p:spPr>
        <p:txBody>
          <a:bodyPr lIns="0" tIns="0" rIns="0" bIns="0" rtlCol="0" anchor="t">
            <a:spAutoFit/>
          </a:bodyPr>
          <a:lstStyle/>
          <a:p>
            <a:pPr marL="0" lvl="0" indent="0" algn="l">
              <a:lnSpc>
                <a:spcPts val="3959"/>
              </a:lnSpc>
            </a:pPr>
            <a:r>
              <a:rPr lang="en-US" sz="1999">
                <a:solidFill>
                  <a:srgbClr val="827564"/>
                </a:solidFill>
                <a:latin typeface="Livvic"/>
                <a:ea typeface="Livvic"/>
                <a:cs typeface="Livvic"/>
                <a:sym typeface="Livvic"/>
              </a:rPr>
              <a:t>fot. P. Kutkowski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AutoShape 2"/>
          <p:cNvSpPr/>
          <p:nvPr/>
        </p:nvSpPr>
        <p:spPr>
          <a:xfrm flipH="1">
            <a:off x="0" y="9118283"/>
            <a:ext cx="13049732" cy="0"/>
          </a:xfrm>
          <a:prstGeom prst="line">
            <a:avLst/>
          </a:prstGeom>
          <a:ln w="38100" cap="flat">
            <a:solidFill>
              <a:srgbClr val="827564"/>
            </a:solidFill>
            <a:prstDash val="solid"/>
            <a:headEnd type="none" w="sm" len="sm"/>
            <a:tailEnd type="none" w="sm" len="sm"/>
          </a:ln>
        </p:spPr>
      </p:sp>
      <p:sp>
        <p:nvSpPr>
          <p:cNvPr id="3" name="AutoShape 3"/>
          <p:cNvSpPr/>
          <p:nvPr/>
        </p:nvSpPr>
        <p:spPr>
          <a:xfrm flipH="1">
            <a:off x="7991718" y="1149668"/>
            <a:ext cx="12213701" cy="0"/>
          </a:xfrm>
          <a:prstGeom prst="line">
            <a:avLst/>
          </a:prstGeom>
          <a:ln w="38100" cap="flat">
            <a:solidFill>
              <a:srgbClr val="827564"/>
            </a:solidFill>
            <a:prstDash val="solid"/>
            <a:headEnd type="none" w="sm" len="sm"/>
            <a:tailEnd type="none" w="sm" len="sm"/>
          </a:ln>
        </p:spPr>
      </p:sp>
      <p:sp>
        <p:nvSpPr>
          <p:cNvPr id="4" name="AutoShape 4"/>
          <p:cNvSpPr/>
          <p:nvPr/>
        </p:nvSpPr>
        <p:spPr>
          <a:xfrm>
            <a:off x="1260422" y="5588875"/>
            <a:ext cx="0" cy="4698125"/>
          </a:xfrm>
          <a:prstGeom prst="line">
            <a:avLst/>
          </a:prstGeom>
          <a:ln w="38100" cap="flat">
            <a:solidFill>
              <a:srgbClr val="827564"/>
            </a:solidFill>
            <a:prstDash val="solid"/>
            <a:headEnd type="none" w="sm" len="sm"/>
            <a:tailEnd type="none" w="sm" len="sm"/>
          </a:ln>
        </p:spPr>
      </p:sp>
      <p:sp>
        <p:nvSpPr>
          <p:cNvPr id="5" name="AutoShape 5"/>
          <p:cNvSpPr/>
          <p:nvPr/>
        </p:nvSpPr>
        <p:spPr>
          <a:xfrm>
            <a:off x="17027578" y="0"/>
            <a:ext cx="0" cy="4698125"/>
          </a:xfrm>
          <a:prstGeom prst="line">
            <a:avLst/>
          </a:prstGeom>
          <a:ln w="38100" cap="flat">
            <a:solidFill>
              <a:srgbClr val="827564"/>
            </a:solidFill>
            <a:prstDash val="solid"/>
            <a:headEnd type="none" w="sm" len="sm"/>
            <a:tailEnd type="none" w="sm" len="sm"/>
          </a:ln>
        </p:spPr>
      </p:sp>
      <p:sp>
        <p:nvSpPr>
          <p:cNvPr id="6" name="Freeform 6"/>
          <p:cNvSpPr/>
          <p:nvPr/>
        </p:nvSpPr>
        <p:spPr>
          <a:xfrm rot="-8100000">
            <a:off x="13331211" y="6211875"/>
            <a:ext cx="14359719" cy="12767096"/>
          </a:xfrm>
          <a:custGeom>
            <a:avLst/>
            <a:gdLst/>
            <a:ahLst/>
            <a:cxnLst/>
            <a:rect l="l" t="t" r="r" b="b"/>
            <a:pathLst>
              <a:path w="14359719" h="12767096">
                <a:moveTo>
                  <a:pt x="0" y="0"/>
                </a:moveTo>
                <a:lnTo>
                  <a:pt x="14359719" y="0"/>
                </a:lnTo>
                <a:lnTo>
                  <a:pt x="14359719" y="12767096"/>
                </a:lnTo>
                <a:lnTo>
                  <a:pt x="0" y="12767096"/>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sp>
      <p:sp>
        <p:nvSpPr>
          <p:cNvPr id="7" name="Freeform 7"/>
          <p:cNvSpPr/>
          <p:nvPr/>
        </p:nvSpPr>
        <p:spPr>
          <a:xfrm rot="-8100000" flipH="1" flipV="1">
            <a:off x="-9402930" y="-8691971"/>
            <a:ext cx="14359719" cy="12767096"/>
          </a:xfrm>
          <a:custGeom>
            <a:avLst/>
            <a:gdLst/>
            <a:ahLst/>
            <a:cxnLst/>
            <a:rect l="l" t="t" r="r" b="b"/>
            <a:pathLst>
              <a:path w="14359719" h="12767096">
                <a:moveTo>
                  <a:pt x="14359719" y="12767096"/>
                </a:moveTo>
                <a:lnTo>
                  <a:pt x="0" y="12767096"/>
                </a:lnTo>
                <a:lnTo>
                  <a:pt x="0" y="0"/>
                </a:lnTo>
                <a:lnTo>
                  <a:pt x="14359719" y="0"/>
                </a:lnTo>
                <a:lnTo>
                  <a:pt x="14359719" y="12767096"/>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sp>
      <p:sp>
        <p:nvSpPr>
          <p:cNvPr id="8" name="Freeform 8"/>
          <p:cNvSpPr/>
          <p:nvPr/>
        </p:nvSpPr>
        <p:spPr>
          <a:xfrm>
            <a:off x="989462" y="8847323"/>
            <a:ext cx="541920" cy="541920"/>
          </a:xfrm>
          <a:custGeom>
            <a:avLst/>
            <a:gdLst/>
            <a:ahLst/>
            <a:cxnLst/>
            <a:rect l="l" t="t" r="r" b="b"/>
            <a:pathLst>
              <a:path w="541920" h="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6756618" y="878708"/>
            <a:ext cx="541920" cy="541920"/>
          </a:xfrm>
          <a:custGeom>
            <a:avLst/>
            <a:gdLst/>
            <a:ahLst/>
            <a:cxnLst/>
            <a:rect l="l" t="t" r="r" b="b"/>
            <a:pathLst>
              <a:path w="541920" h="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520794" y="700466"/>
            <a:ext cx="6867685" cy="936502"/>
          </a:xfrm>
          <a:custGeom>
            <a:avLst/>
            <a:gdLst/>
            <a:ahLst/>
            <a:cxnLst/>
            <a:rect l="l" t="t" r="r" b="b"/>
            <a:pathLst>
              <a:path w="6867685" h="936502">
                <a:moveTo>
                  <a:pt x="0" y="0"/>
                </a:moveTo>
                <a:lnTo>
                  <a:pt x="6867685" y="0"/>
                </a:lnTo>
                <a:lnTo>
                  <a:pt x="6867685" y="936503"/>
                </a:lnTo>
                <a:lnTo>
                  <a:pt x="0" y="9365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AutoShape 11"/>
          <p:cNvSpPr/>
          <p:nvPr/>
        </p:nvSpPr>
        <p:spPr>
          <a:xfrm flipH="1">
            <a:off x="0" y="9118283"/>
            <a:ext cx="13617949" cy="0"/>
          </a:xfrm>
          <a:prstGeom prst="line">
            <a:avLst/>
          </a:prstGeom>
          <a:ln w="38100" cap="flat">
            <a:solidFill>
              <a:srgbClr val="827564"/>
            </a:solidFill>
            <a:prstDash val="solid"/>
            <a:headEnd type="none" w="sm" len="sm"/>
            <a:tailEnd type="none" w="sm" len="sm"/>
          </a:ln>
        </p:spPr>
      </p:sp>
      <p:sp>
        <p:nvSpPr>
          <p:cNvPr id="12" name="Freeform 12"/>
          <p:cNvSpPr/>
          <p:nvPr/>
        </p:nvSpPr>
        <p:spPr>
          <a:xfrm>
            <a:off x="14610714" y="8725757"/>
            <a:ext cx="3127077" cy="785051"/>
          </a:xfrm>
          <a:custGeom>
            <a:avLst/>
            <a:gdLst/>
            <a:ahLst/>
            <a:cxnLst/>
            <a:rect l="l" t="t" r="r" b="b"/>
            <a:pathLst>
              <a:path w="3127077" h="785051">
                <a:moveTo>
                  <a:pt x="0" y="0"/>
                </a:moveTo>
                <a:lnTo>
                  <a:pt x="3127077" y="0"/>
                </a:lnTo>
                <a:lnTo>
                  <a:pt x="3127077" y="785051"/>
                </a:lnTo>
                <a:lnTo>
                  <a:pt x="0" y="785051"/>
                </a:lnTo>
                <a:lnTo>
                  <a:pt x="0" y="0"/>
                </a:lnTo>
                <a:close/>
              </a:path>
            </a:pathLst>
          </a:custGeom>
          <a:blipFill>
            <a:blip r:embed="rId8"/>
            <a:stretch>
              <a:fillRect/>
            </a:stretch>
          </a:blipFill>
        </p:spPr>
      </p:sp>
      <p:grpSp>
        <p:nvGrpSpPr>
          <p:cNvPr id="13" name="Group 13"/>
          <p:cNvGrpSpPr/>
          <p:nvPr/>
        </p:nvGrpSpPr>
        <p:grpSpPr>
          <a:xfrm>
            <a:off x="2949211" y="1893714"/>
            <a:ext cx="12389578" cy="6499573"/>
            <a:chOff x="0" y="0"/>
            <a:chExt cx="6350000" cy="3331210"/>
          </a:xfrm>
        </p:grpSpPr>
        <p:sp>
          <p:nvSpPr>
            <p:cNvPr id="14" name="Freeform 14"/>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9"/>
              <a:stretch>
                <a:fillRect t="-13524" b="-13524"/>
              </a:stretch>
            </a:blipFill>
          </p:spPr>
        </p:sp>
      </p:grpSp>
      <p:sp>
        <p:nvSpPr>
          <p:cNvPr id="15" name="TextBox 15"/>
          <p:cNvSpPr txBox="1"/>
          <p:nvPr/>
        </p:nvSpPr>
        <p:spPr>
          <a:xfrm>
            <a:off x="2949211" y="8397701"/>
            <a:ext cx="2033510" cy="449621"/>
          </a:xfrm>
          <a:prstGeom prst="rect">
            <a:avLst/>
          </a:prstGeom>
        </p:spPr>
        <p:txBody>
          <a:bodyPr lIns="0" tIns="0" rIns="0" bIns="0" rtlCol="0" anchor="t">
            <a:spAutoFit/>
          </a:bodyPr>
          <a:lstStyle/>
          <a:p>
            <a:pPr marL="0" lvl="0" indent="0" algn="l">
              <a:lnSpc>
                <a:spcPts val="3959"/>
              </a:lnSpc>
            </a:pPr>
            <a:r>
              <a:rPr lang="en-US" sz="1999">
                <a:solidFill>
                  <a:srgbClr val="827564"/>
                </a:solidFill>
                <a:latin typeface="Livvic"/>
                <a:ea typeface="Livvic"/>
                <a:cs typeface="Livvic"/>
                <a:sym typeface="Livvic"/>
              </a:rPr>
              <a:t>fot. P. Kutkowski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AutoShape 2"/>
          <p:cNvSpPr/>
          <p:nvPr/>
        </p:nvSpPr>
        <p:spPr>
          <a:xfrm flipH="1">
            <a:off x="0" y="9118283"/>
            <a:ext cx="13049732" cy="0"/>
          </a:xfrm>
          <a:prstGeom prst="line">
            <a:avLst/>
          </a:prstGeom>
          <a:ln w="38100" cap="flat">
            <a:solidFill>
              <a:srgbClr val="827564"/>
            </a:solidFill>
            <a:prstDash val="solid"/>
            <a:headEnd type="none" w="sm" len="sm"/>
            <a:tailEnd type="none" w="sm" len="sm"/>
          </a:ln>
        </p:spPr>
      </p:sp>
      <p:sp>
        <p:nvSpPr>
          <p:cNvPr id="3" name="AutoShape 3"/>
          <p:cNvSpPr/>
          <p:nvPr/>
        </p:nvSpPr>
        <p:spPr>
          <a:xfrm flipH="1">
            <a:off x="7991718" y="1149668"/>
            <a:ext cx="12213701" cy="0"/>
          </a:xfrm>
          <a:prstGeom prst="line">
            <a:avLst/>
          </a:prstGeom>
          <a:ln w="38100" cap="flat">
            <a:solidFill>
              <a:srgbClr val="827564"/>
            </a:solidFill>
            <a:prstDash val="solid"/>
            <a:headEnd type="none" w="sm" len="sm"/>
            <a:tailEnd type="none" w="sm" len="sm"/>
          </a:ln>
        </p:spPr>
      </p:sp>
      <p:sp>
        <p:nvSpPr>
          <p:cNvPr id="4" name="AutoShape 4"/>
          <p:cNvSpPr/>
          <p:nvPr/>
        </p:nvSpPr>
        <p:spPr>
          <a:xfrm>
            <a:off x="1260422" y="5588875"/>
            <a:ext cx="0" cy="4698125"/>
          </a:xfrm>
          <a:prstGeom prst="line">
            <a:avLst/>
          </a:prstGeom>
          <a:ln w="38100" cap="flat">
            <a:solidFill>
              <a:srgbClr val="827564"/>
            </a:solidFill>
            <a:prstDash val="solid"/>
            <a:headEnd type="none" w="sm" len="sm"/>
            <a:tailEnd type="none" w="sm" len="sm"/>
          </a:ln>
        </p:spPr>
      </p:sp>
      <p:sp>
        <p:nvSpPr>
          <p:cNvPr id="5" name="AutoShape 5"/>
          <p:cNvSpPr/>
          <p:nvPr/>
        </p:nvSpPr>
        <p:spPr>
          <a:xfrm>
            <a:off x="17027578" y="0"/>
            <a:ext cx="0" cy="4698125"/>
          </a:xfrm>
          <a:prstGeom prst="line">
            <a:avLst/>
          </a:prstGeom>
          <a:ln w="38100" cap="flat">
            <a:solidFill>
              <a:srgbClr val="827564"/>
            </a:solidFill>
            <a:prstDash val="solid"/>
            <a:headEnd type="none" w="sm" len="sm"/>
            <a:tailEnd type="none" w="sm" len="sm"/>
          </a:ln>
        </p:spPr>
      </p:sp>
      <p:sp>
        <p:nvSpPr>
          <p:cNvPr id="6" name="Freeform 6"/>
          <p:cNvSpPr/>
          <p:nvPr/>
        </p:nvSpPr>
        <p:spPr>
          <a:xfrm rot="-8100000">
            <a:off x="13331211" y="6211875"/>
            <a:ext cx="14359719" cy="12767096"/>
          </a:xfrm>
          <a:custGeom>
            <a:avLst/>
            <a:gdLst/>
            <a:ahLst/>
            <a:cxnLst/>
            <a:rect l="l" t="t" r="r" b="b"/>
            <a:pathLst>
              <a:path w="14359719" h="12767096">
                <a:moveTo>
                  <a:pt x="0" y="0"/>
                </a:moveTo>
                <a:lnTo>
                  <a:pt x="14359719" y="0"/>
                </a:lnTo>
                <a:lnTo>
                  <a:pt x="14359719" y="12767096"/>
                </a:lnTo>
                <a:lnTo>
                  <a:pt x="0" y="12767096"/>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sp>
      <p:sp>
        <p:nvSpPr>
          <p:cNvPr id="7" name="Freeform 7"/>
          <p:cNvSpPr/>
          <p:nvPr/>
        </p:nvSpPr>
        <p:spPr>
          <a:xfrm rot="-8100000" flipH="1" flipV="1">
            <a:off x="-9402930" y="-8691971"/>
            <a:ext cx="14359719" cy="12767096"/>
          </a:xfrm>
          <a:custGeom>
            <a:avLst/>
            <a:gdLst/>
            <a:ahLst/>
            <a:cxnLst/>
            <a:rect l="l" t="t" r="r" b="b"/>
            <a:pathLst>
              <a:path w="14359719" h="12767096">
                <a:moveTo>
                  <a:pt x="14359719" y="12767096"/>
                </a:moveTo>
                <a:lnTo>
                  <a:pt x="0" y="12767096"/>
                </a:lnTo>
                <a:lnTo>
                  <a:pt x="0" y="0"/>
                </a:lnTo>
                <a:lnTo>
                  <a:pt x="14359719" y="0"/>
                </a:lnTo>
                <a:lnTo>
                  <a:pt x="14359719" y="12767096"/>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sp>
      <p:sp>
        <p:nvSpPr>
          <p:cNvPr id="8" name="Freeform 8"/>
          <p:cNvSpPr/>
          <p:nvPr/>
        </p:nvSpPr>
        <p:spPr>
          <a:xfrm>
            <a:off x="989462" y="8847323"/>
            <a:ext cx="541920" cy="541920"/>
          </a:xfrm>
          <a:custGeom>
            <a:avLst/>
            <a:gdLst/>
            <a:ahLst/>
            <a:cxnLst/>
            <a:rect l="l" t="t" r="r" b="b"/>
            <a:pathLst>
              <a:path w="541920" h="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6756618" y="878708"/>
            <a:ext cx="541920" cy="541920"/>
          </a:xfrm>
          <a:custGeom>
            <a:avLst/>
            <a:gdLst/>
            <a:ahLst/>
            <a:cxnLst/>
            <a:rect l="l" t="t" r="r" b="b"/>
            <a:pathLst>
              <a:path w="541920" h="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520794" y="700466"/>
            <a:ext cx="6867685" cy="936502"/>
          </a:xfrm>
          <a:custGeom>
            <a:avLst/>
            <a:gdLst/>
            <a:ahLst/>
            <a:cxnLst/>
            <a:rect l="l" t="t" r="r" b="b"/>
            <a:pathLst>
              <a:path w="6867685" h="936502">
                <a:moveTo>
                  <a:pt x="0" y="0"/>
                </a:moveTo>
                <a:lnTo>
                  <a:pt x="6867685" y="0"/>
                </a:lnTo>
                <a:lnTo>
                  <a:pt x="6867685" y="936503"/>
                </a:lnTo>
                <a:lnTo>
                  <a:pt x="0" y="9365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AutoShape 11"/>
          <p:cNvSpPr/>
          <p:nvPr/>
        </p:nvSpPr>
        <p:spPr>
          <a:xfrm flipH="1">
            <a:off x="0" y="9118283"/>
            <a:ext cx="13617949" cy="0"/>
          </a:xfrm>
          <a:prstGeom prst="line">
            <a:avLst/>
          </a:prstGeom>
          <a:ln w="38100" cap="flat">
            <a:solidFill>
              <a:srgbClr val="827564"/>
            </a:solidFill>
            <a:prstDash val="solid"/>
            <a:headEnd type="none" w="sm" len="sm"/>
            <a:tailEnd type="none" w="sm" len="sm"/>
          </a:ln>
        </p:spPr>
      </p:sp>
      <p:sp>
        <p:nvSpPr>
          <p:cNvPr id="12" name="Freeform 12"/>
          <p:cNvSpPr/>
          <p:nvPr/>
        </p:nvSpPr>
        <p:spPr>
          <a:xfrm>
            <a:off x="14610714" y="8725757"/>
            <a:ext cx="3127077" cy="785051"/>
          </a:xfrm>
          <a:custGeom>
            <a:avLst/>
            <a:gdLst/>
            <a:ahLst/>
            <a:cxnLst/>
            <a:rect l="l" t="t" r="r" b="b"/>
            <a:pathLst>
              <a:path w="3127077" h="785051">
                <a:moveTo>
                  <a:pt x="0" y="0"/>
                </a:moveTo>
                <a:lnTo>
                  <a:pt x="3127077" y="0"/>
                </a:lnTo>
                <a:lnTo>
                  <a:pt x="3127077" y="785051"/>
                </a:lnTo>
                <a:lnTo>
                  <a:pt x="0" y="785051"/>
                </a:lnTo>
                <a:lnTo>
                  <a:pt x="0" y="0"/>
                </a:lnTo>
                <a:close/>
              </a:path>
            </a:pathLst>
          </a:custGeom>
          <a:blipFill>
            <a:blip r:embed="rId8"/>
            <a:stretch>
              <a:fillRect/>
            </a:stretch>
          </a:blipFill>
        </p:spPr>
      </p:sp>
      <p:grpSp>
        <p:nvGrpSpPr>
          <p:cNvPr id="13" name="Group 13"/>
          <p:cNvGrpSpPr/>
          <p:nvPr/>
        </p:nvGrpSpPr>
        <p:grpSpPr>
          <a:xfrm>
            <a:off x="2949211" y="1893714"/>
            <a:ext cx="12389578" cy="6499573"/>
            <a:chOff x="0" y="0"/>
            <a:chExt cx="6350000" cy="3331210"/>
          </a:xfrm>
        </p:grpSpPr>
        <p:sp>
          <p:nvSpPr>
            <p:cNvPr id="14" name="Freeform 14"/>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9"/>
              <a:stretch>
                <a:fillRect t="-13524" b="-13524"/>
              </a:stretch>
            </a:blipFill>
          </p:spPr>
        </p:sp>
      </p:grpSp>
      <p:sp>
        <p:nvSpPr>
          <p:cNvPr id="15" name="TextBox 15"/>
          <p:cNvSpPr txBox="1"/>
          <p:nvPr/>
        </p:nvSpPr>
        <p:spPr>
          <a:xfrm>
            <a:off x="2949211" y="8397701"/>
            <a:ext cx="2033510" cy="449621"/>
          </a:xfrm>
          <a:prstGeom prst="rect">
            <a:avLst/>
          </a:prstGeom>
        </p:spPr>
        <p:txBody>
          <a:bodyPr lIns="0" tIns="0" rIns="0" bIns="0" rtlCol="0" anchor="t">
            <a:spAutoFit/>
          </a:bodyPr>
          <a:lstStyle/>
          <a:p>
            <a:pPr marL="0" lvl="0" indent="0" algn="l">
              <a:lnSpc>
                <a:spcPts val="3959"/>
              </a:lnSpc>
            </a:pPr>
            <a:r>
              <a:rPr lang="en-US" sz="1999">
                <a:solidFill>
                  <a:srgbClr val="827564"/>
                </a:solidFill>
                <a:latin typeface="Livvic"/>
                <a:ea typeface="Livvic"/>
                <a:cs typeface="Livvic"/>
                <a:sym typeface="Livvic"/>
              </a:rPr>
              <a:t>fot. P. Kutkowski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AutoShape 2"/>
          <p:cNvSpPr/>
          <p:nvPr/>
        </p:nvSpPr>
        <p:spPr>
          <a:xfrm flipH="1">
            <a:off x="0" y="9118283"/>
            <a:ext cx="13049732" cy="0"/>
          </a:xfrm>
          <a:prstGeom prst="line">
            <a:avLst/>
          </a:prstGeom>
          <a:ln w="38100" cap="flat">
            <a:solidFill>
              <a:srgbClr val="827564"/>
            </a:solidFill>
            <a:prstDash val="solid"/>
            <a:headEnd type="none" w="sm" len="sm"/>
            <a:tailEnd type="none" w="sm" len="sm"/>
          </a:ln>
        </p:spPr>
      </p:sp>
      <p:sp>
        <p:nvSpPr>
          <p:cNvPr id="3" name="AutoShape 3"/>
          <p:cNvSpPr/>
          <p:nvPr/>
        </p:nvSpPr>
        <p:spPr>
          <a:xfrm flipH="1">
            <a:off x="7991718" y="1149668"/>
            <a:ext cx="12213701" cy="0"/>
          </a:xfrm>
          <a:prstGeom prst="line">
            <a:avLst/>
          </a:prstGeom>
          <a:ln w="38100" cap="flat">
            <a:solidFill>
              <a:srgbClr val="827564"/>
            </a:solidFill>
            <a:prstDash val="solid"/>
            <a:headEnd type="none" w="sm" len="sm"/>
            <a:tailEnd type="none" w="sm" len="sm"/>
          </a:ln>
        </p:spPr>
      </p:sp>
      <p:sp>
        <p:nvSpPr>
          <p:cNvPr id="4" name="AutoShape 4"/>
          <p:cNvSpPr/>
          <p:nvPr/>
        </p:nvSpPr>
        <p:spPr>
          <a:xfrm>
            <a:off x="1260422" y="5588875"/>
            <a:ext cx="0" cy="4698125"/>
          </a:xfrm>
          <a:prstGeom prst="line">
            <a:avLst/>
          </a:prstGeom>
          <a:ln w="38100" cap="flat">
            <a:solidFill>
              <a:srgbClr val="827564"/>
            </a:solidFill>
            <a:prstDash val="solid"/>
            <a:headEnd type="none" w="sm" len="sm"/>
            <a:tailEnd type="none" w="sm" len="sm"/>
          </a:ln>
        </p:spPr>
      </p:sp>
      <p:sp>
        <p:nvSpPr>
          <p:cNvPr id="5" name="AutoShape 5"/>
          <p:cNvSpPr/>
          <p:nvPr/>
        </p:nvSpPr>
        <p:spPr>
          <a:xfrm>
            <a:off x="17027578" y="0"/>
            <a:ext cx="0" cy="4698125"/>
          </a:xfrm>
          <a:prstGeom prst="line">
            <a:avLst/>
          </a:prstGeom>
          <a:ln w="38100" cap="flat">
            <a:solidFill>
              <a:srgbClr val="827564"/>
            </a:solidFill>
            <a:prstDash val="solid"/>
            <a:headEnd type="none" w="sm" len="sm"/>
            <a:tailEnd type="none" w="sm" len="sm"/>
          </a:ln>
        </p:spPr>
      </p:sp>
      <p:sp>
        <p:nvSpPr>
          <p:cNvPr id="6" name="Freeform 6"/>
          <p:cNvSpPr/>
          <p:nvPr/>
        </p:nvSpPr>
        <p:spPr>
          <a:xfrm rot="-8100000">
            <a:off x="13331211" y="6211875"/>
            <a:ext cx="14359719" cy="12767096"/>
          </a:xfrm>
          <a:custGeom>
            <a:avLst/>
            <a:gdLst/>
            <a:ahLst/>
            <a:cxnLst/>
            <a:rect l="l" t="t" r="r" b="b"/>
            <a:pathLst>
              <a:path w="14359719" h="12767096">
                <a:moveTo>
                  <a:pt x="0" y="0"/>
                </a:moveTo>
                <a:lnTo>
                  <a:pt x="14359719" y="0"/>
                </a:lnTo>
                <a:lnTo>
                  <a:pt x="14359719" y="12767096"/>
                </a:lnTo>
                <a:lnTo>
                  <a:pt x="0" y="12767096"/>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sp>
      <p:sp>
        <p:nvSpPr>
          <p:cNvPr id="7" name="Freeform 7"/>
          <p:cNvSpPr/>
          <p:nvPr/>
        </p:nvSpPr>
        <p:spPr>
          <a:xfrm rot="-8100000" flipH="1" flipV="1">
            <a:off x="-9402930" y="-8691971"/>
            <a:ext cx="14359719" cy="12767096"/>
          </a:xfrm>
          <a:custGeom>
            <a:avLst/>
            <a:gdLst/>
            <a:ahLst/>
            <a:cxnLst/>
            <a:rect l="l" t="t" r="r" b="b"/>
            <a:pathLst>
              <a:path w="14359719" h="12767096">
                <a:moveTo>
                  <a:pt x="14359719" y="12767096"/>
                </a:moveTo>
                <a:lnTo>
                  <a:pt x="0" y="12767096"/>
                </a:lnTo>
                <a:lnTo>
                  <a:pt x="0" y="0"/>
                </a:lnTo>
                <a:lnTo>
                  <a:pt x="14359719" y="0"/>
                </a:lnTo>
                <a:lnTo>
                  <a:pt x="14359719" y="12767096"/>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sp>
      <p:sp>
        <p:nvSpPr>
          <p:cNvPr id="8" name="Freeform 8"/>
          <p:cNvSpPr/>
          <p:nvPr/>
        </p:nvSpPr>
        <p:spPr>
          <a:xfrm>
            <a:off x="989462" y="8847323"/>
            <a:ext cx="541920" cy="541920"/>
          </a:xfrm>
          <a:custGeom>
            <a:avLst/>
            <a:gdLst/>
            <a:ahLst/>
            <a:cxnLst/>
            <a:rect l="l" t="t" r="r" b="b"/>
            <a:pathLst>
              <a:path w="541920" h="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6756618" y="878708"/>
            <a:ext cx="541920" cy="541920"/>
          </a:xfrm>
          <a:custGeom>
            <a:avLst/>
            <a:gdLst/>
            <a:ahLst/>
            <a:cxnLst/>
            <a:rect l="l" t="t" r="r" b="b"/>
            <a:pathLst>
              <a:path w="541920" h="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520794" y="700466"/>
            <a:ext cx="6867685" cy="936502"/>
          </a:xfrm>
          <a:custGeom>
            <a:avLst/>
            <a:gdLst/>
            <a:ahLst/>
            <a:cxnLst/>
            <a:rect l="l" t="t" r="r" b="b"/>
            <a:pathLst>
              <a:path w="6867685" h="936502">
                <a:moveTo>
                  <a:pt x="0" y="0"/>
                </a:moveTo>
                <a:lnTo>
                  <a:pt x="6867685" y="0"/>
                </a:lnTo>
                <a:lnTo>
                  <a:pt x="6867685" y="936503"/>
                </a:lnTo>
                <a:lnTo>
                  <a:pt x="0" y="9365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AutoShape 11"/>
          <p:cNvSpPr/>
          <p:nvPr/>
        </p:nvSpPr>
        <p:spPr>
          <a:xfrm flipH="1">
            <a:off x="0" y="9118283"/>
            <a:ext cx="13617949" cy="0"/>
          </a:xfrm>
          <a:prstGeom prst="line">
            <a:avLst/>
          </a:prstGeom>
          <a:ln w="38100" cap="flat">
            <a:solidFill>
              <a:srgbClr val="827564"/>
            </a:solidFill>
            <a:prstDash val="solid"/>
            <a:headEnd type="none" w="sm" len="sm"/>
            <a:tailEnd type="none" w="sm" len="sm"/>
          </a:ln>
        </p:spPr>
      </p:sp>
      <p:sp>
        <p:nvSpPr>
          <p:cNvPr id="12" name="Freeform 12"/>
          <p:cNvSpPr/>
          <p:nvPr/>
        </p:nvSpPr>
        <p:spPr>
          <a:xfrm>
            <a:off x="14610714" y="8725757"/>
            <a:ext cx="3127077" cy="785051"/>
          </a:xfrm>
          <a:custGeom>
            <a:avLst/>
            <a:gdLst/>
            <a:ahLst/>
            <a:cxnLst/>
            <a:rect l="l" t="t" r="r" b="b"/>
            <a:pathLst>
              <a:path w="3127077" h="785051">
                <a:moveTo>
                  <a:pt x="0" y="0"/>
                </a:moveTo>
                <a:lnTo>
                  <a:pt x="3127077" y="0"/>
                </a:lnTo>
                <a:lnTo>
                  <a:pt x="3127077" y="785051"/>
                </a:lnTo>
                <a:lnTo>
                  <a:pt x="0" y="785051"/>
                </a:lnTo>
                <a:lnTo>
                  <a:pt x="0" y="0"/>
                </a:lnTo>
                <a:close/>
              </a:path>
            </a:pathLst>
          </a:custGeom>
          <a:blipFill>
            <a:blip r:embed="rId8"/>
            <a:stretch>
              <a:fillRect/>
            </a:stretch>
          </a:blipFill>
        </p:spPr>
      </p:sp>
      <p:grpSp>
        <p:nvGrpSpPr>
          <p:cNvPr id="13" name="Group 13"/>
          <p:cNvGrpSpPr/>
          <p:nvPr/>
        </p:nvGrpSpPr>
        <p:grpSpPr>
          <a:xfrm>
            <a:off x="2949211" y="1893714"/>
            <a:ext cx="12389578" cy="6499573"/>
            <a:chOff x="0" y="0"/>
            <a:chExt cx="6350000" cy="3331210"/>
          </a:xfrm>
        </p:grpSpPr>
        <p:sp>
          <p:nvSpPr>
            <p:cNvPr id="14" name="Freeform 14"/>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9"/>
              <a:stretch>
                <a:fillRect t="-13524" b="-13524"/>
              </a:stretch>
            </a:blipFill>
          </p:spPr>
        </p:sp>
      </p:grpSp>
      <p:sp>
        <p:nvSpPr>
          <p:cNvPr id="15" name="TextBox 15"/>
          <p:cNvSpPr txBox="1"/>
          <p:nvPr/>
        </p:nvSpPr>
        <p:spPr>
          <a:xfrm>
            <a:off x="2949211" y="8397701"/>
            <a:ext cx="2033510" cy="449621"/>
          </a:xfrm>
          <a:prstGeom prst="rect">
            <a:avLst/>
          </a:prstGeom>
        </p:spPr>
        <p:txBody>
          <a:bodyPr lIns="0" tIns="0" rIns="0" bIns="0" rtlCol="0" anchor="t">
            <a:spAutoFit/>
          </a:bodyPr>
          <a:lstStyle/>
          <a:p>
            <a:pPr marL="0" lvl="0" indent="0" algn="l">
              <a:lnSpc>
                <a:spcPts val="3959"/>
              </a:lnSpc>
            </a:pPr>
            <a:r>
              <a:rPr lang="en-US" sz="1999">
                <a:solidFill>
                  <a:srgbClr val="827564"/>
                </a:solidFill>
                <a:latin typeface="Livvic"/>
                <a:ea typeface="Livvic"/>
                <a:cs typeface="Livvic"/>
                <a:sym typeface="Livvic"/>
              </a:rPr>
              <a:t>fot. P. Kutkowski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497</Words>
  <Application>Microsoft Office PowerPoint</Application>
  <PresentationFormat>Niestandardowy</PresentationFormat>
  <Paragraphs>65</Paragraphs>
  <Slides>18</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18</vt:i4>
      </vt:variant>
    </vt:vector>
  </HeadingPairs>
  <TitlesOfParts>
    <vt:vector size="27" baseType="lpstr">
      <vt:lpstr>Livvic Bold</vt:lpstr>
      <vt:lpstr>Open Sauce</vt:lpstr>
      <vt:lpstr>Calibri</vt:lpstr>
      <vt:lpstr>Arial</vt:lpstr>
      <vt:lpstr>Open Sauce Heavy</vt:lpstr>
      <vt:lpstr>Open Sauce Bold</vt:lpstr>
      <vt:lpstr>Brasika</vt:lpstr>
      <vt:lpstr>Livvic</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Radom – cykl wystaw prywaciarze </dc:title>
  <cp:lastModifiedBy>Katarzyna Tokarska</cp:lastModifiedBy>
  <cp:revision>2</cp:revision>
  <dcterms:created xsi:type="dcterms:W3CDTF">2006-08-16T00:00:00Z</dcterms:created>
  <dcterms:modified xsi:type="dcterms:W3CDTF">2025-05-21T13:39:21Z</dcterms:modified>
  <dc:identifier>DAGna7WyR90</dc:identifier>
</cp:coreProperties>
</file>