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Brasika" panose="020B0604020202020204" charset="-18"/>
      <p:regular r:id="rId19"/>
    </p:embeddedFont>
    <p:embeddedFont>
      <p:font typeface="Livvic" pitchFamily="2" charset="-18"/>
      <p:regular r:id="rId20"/>
    </p:embeddedFont>
    <p:embeddedFont>
      <p:font typeface="Livvic Bold" charset="-18"/>
      <p:regular r:id="rId21"/>
    </p:embeddedFont>
    <p:embeddedFont>
      <p:font typeface="Open Sauce" panose="020B0604020202020204" charset="-18"/>
      <p:regular r:id="rId22"/>
    </p:embeddedFont>
    <p:embeddedFont>
      <p:font typeface="Open Sauce Bold" panose="020B0604020202020204" charset="-18"/>
      <p:regular r:id="rId23"/>
    </p:embeddedFont>
    <p:embeddedFont>
      <p:font typeface="Open Sauce Heavy" panose="020B0604020202020204" charset="-1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5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svg"/><Relationship Id="rId7"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5.svg"/><Relationship Id="rId5" Type="http://schemas.openxmlformats.org/officeDocument/2006/relationships/image" Target="../media/image2.sv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4.svg"/><Relationship Id="rId7"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svg"/><Relationship Id="rId10" Type="http://schemas.openxmlformats.org/officeDocument/2006/relationships/image" Target="../media/image22.jpeg"/><Relationship Id="rId4" Type="http://schemas.openxmlformats.org/officeDocument/2006/relationships/image" Target="../media/image19.pn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1004362" y="9118283"/>
            <a:ext cx="13787769"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61283" y="116871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a:off x="14333364" y="0"/>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7" name="Freeform 7"/>
          <p:cNvSpPr/>
          <p:nvPr/>
        </p:nvSpPr>
        <p:spPr>
          <a:xfrm flipV="1">
            <a:off x="-1433792" y="6172200"/>
            <a:ext cx="5388429" cy="4114800"/>
          </a:xfrm>
          <a:custGeom>
            <a:avLst/>
            <a:gdLst/>
            <a:ahLst/>
            <a:cxnLst/>
            <a:rect l="l" t="t" r="r" b="b"/>
            <a:pathLst>
              <a:path w="5388429" h="4114800">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8" name="Freeform 8"/>
          <p:cNvSpPr/>
          <p:nvPr/>
        </p:nvSpPr>
        <p:spPr>
          <a:xfrm>
            <a:off x="6093108" y="2027048"/>
            <a:ext cx="6101785" cy="4591593"/>
          </a:xfrm>
          <a:custGeom>
            <a:avLst/>
            <a:gdLst/>
            <a:ahLst/>
            <a:cxnLst/>
            <a:rect l="l" t="t" r="r" b="b"/>
            <a:pathLst>
              <a:path w="6101785" h="4591593">
                <a:moveTo>
                  <a:pt x="0" y="0"/>
                </a:moveTo>
                <a:lnTo>
                  <a:pt x="6101784" y="0"/>
                </a:lnTo>
                <a:lnTo>
                  <a:pt x="6101784" y="4591593"/>
                </a:lnTo>
                <a:lnTo>
                  <a:pt x="0" y="4591593"/>
                </a:lnTo>
                <a:lnTo>
                  <a:pt x="0" y="0"/>
                </a:lnTo>
                <a:close/>
              </a:path>
            </a:pathLst>
          </a:custGeom>
          <a:blipFill>
            <a:blip r:embed="rId4"/>
            <a:stretch>
              <a:fillRect/>
            </a:stretch>
          </a:blipFill>
        </p:spPr>
      </p:sp>
      <p:sp>
        <p:nvSpPr>
          <p:cNvPr id="9" name="Freeform 9"/>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AutoShape 10"/>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1" name="Freeform 11"/>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7"/>
            <a:stretch>
              <a:fillRect/>
            </a:stretch>
          </a:blipFill>
        </p:spPr>
      </p:sp>
      <p:sp>
        <p:nvSpPr>
          <p:cNvPr id="12" name="TextBox 12"/>
          <p:cNvSpPr txBox="1"/>
          <p:nvPr/>
        </p:nvSpPr>
        <p:spPr>
          <a:xfrm>
            <a:off x="2407083" y="6980591"/>
            <a:ext cx="13473834" cy="933204"/>
          </a:xfrm>
          <a:prstGeom prst="rect">
            <a:avLst/>
          </a:prstGeom>
        </p:spPr>
        <p:txBody>
          <a:bodyPr lIns="0" tIns="0" rIns="0" bIns="0" rtlCol="0" anchor="t">
            <a:spAutoFit/>
          </a:bodyPr>
          <a:lstStyle/>
          <a:p>
            <a:pPr algn="ctr">
              <a:lnSpc>
                <a:spcPts val="6855"/>
              </a:lnSpc>
            </a:pPr>
            <a:r>
              <a:rPr lang="en-US" sz="5961">
                <a:solidFill>
                  <a:srgbClr val="695C4A"/>
                </a:solidFill>
                <a:latin typeface="Brasika"/>
                <a:ea typeface="Brasika"/>
                <a:cs typeface="Brasika"/>
                <a:sym typeface="Brasika"/>
              </a:rPr>
              <a:t>Cykl Wystaw Prywaciarze</a:t>
            </a:r>
          </a:p>
        </p:txBody>
      </p:sp>
      <p:sp>
        <p:nvSpPr>
          <p:cNvPr id="13" name="TextBox 13"/>
          <p:cNvSpPr txBox="1"/>
          <p:nvPr/>
        </p:nvSpPr>
        <p:spPr>
          <a:xfrm>
            <a:off x="5808962" y="8090669"/>
            <a:ext cx="6651027" cy="438785"/>
          </a:xfrm>
          <a:prstGeom prst="rect">
            <a:avLst/>
          </a:prstGeom>
        </p:spPr>
        <p:txBody>
          <a:bodyPr lIns="0" tIns="0" rIns="0" bIns="0" rtlCol="0" anchor="t">
            <a:spAutoFit/>
          </a:bodyPr>
          <a:lstStyle/>
          <a:p>
            <a:pPr algn="ctr">
              <a:lnSpc>
                <a:spcPts val="3639"/>
              </a:lnSpc>
              <a:spcBef>
                <a:spcPct val="0"/>
              </a:spcBef>
            </a:pPr>
            <a:r>
              <a:rPr lang="en-US" sz="2599" spc="1091">
                <a:solidFill>
                  <a:srgbClr val="827564"/>
                </a:solidFill>
                <a:latin typeface="Open Sauce"/>
                <a:ea typeface="Open Sauce"/>
                <a:cs typeface="Open Sauce"/>
                <a:sym typeface="Open Sauce"/>
              </a:rPr>
              <a:t>EDYCJA VII 2024/2025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3345116" y="2997870"/>
            <a:ext cx="1393021" cy="1491921"/>
            <a:chOff x="0" y="0"/>
            <a:chExt cx="1857361" cy="1989228"/>
          </a:xfrm>
        </p:grpSpPr>
        <p:sp>
          <p:nvSpPr>
            <p:cNvPr id="3" name="Freeform 3"/>
            <p:cNvSpPr/>
            <p:nvPr/>
          </p:nvSpPr>
          <p:spPr>
            <a:xfrm>
              <a:off x="371472" y="0"/>
              <a:ext cx="1485889" cy="1485889"/>
            </a:xfrm>
            <a:custGeom>
              <a:avLst/>
              <a:gdLst/>
              <a:ahLst/>
              <a:cxnLst/>
              <a:rect l="l" t="t" r="r" b="b"/>
              <a:pathLst>
                <a:path w="1485889" h="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1246284"/>
              <a:ext cx="742944" cy="742944"/>
            </a:xfrm>
            <a:custGeom>
              <a:avLst/>
              <a:gdLst/>
              <a:ahLst/>
              <a:cxnLst/>
              <a:rect l="l" t="t" r="r" b="b"/>
              <a:pathLst>
                <a:path w="742944" h="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2602392" y="5821350"/>
            <a:ext cx="1393021" cy="1491921"/>
            <a:chOff x="0" y="0"/>
            <a:chExt cx="1857361" cy="1989228"/>
          </a:xfrm>
        </p:grpSpPr>
        <p:sp>
          <p:nvSpPr>
            <p:cNvPr id="6" name="Freeform 6"/>
            <p:cNvSpPr/>
            <p:nvPr/>
          </p:nvSpPr>
          <p:spPr>
            <a:xfrm>
              <a:off x="0" y="0"/>
              <a:ext cx="1485889" cy="1485889"/>
            </a:xfrm>
            <a:custGeom>
              <a:avLst/>
              <a:gdLst/>
              <a:ahLst/>
              <a:cxnLst/>
              <a:rect l="l" t="t" r="r" b="b"/>
              <a:pathLst>
                <a:path w="1485889" h="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114417" y="1246284"/>
              <a:ext cx="742944" cy="742944"/>
            </a:xfrm>
            <a:custGeom>
              <a:avLst/>
              <a:gdLst/>
              <a:ahLst/>
              <a:cxnLst/>
              <a:rect l="l" t="t" r="r" b="b"/>
              <a:pathLst>
                <a:path w="742944" h="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8" name="Freeform 8"/>
          <p:cNvSpPr/>
          <p:nvPr/>
        </p:nvSpPr>
        <p:spPr>
          <a:xfrm rot="-5400000">
            <a:off x="-1064838" y="7667621"/>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9" name="Freeform 9"/>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10" name="Freeform 10"/>
          <p:cNvSpPr/>
          <p:nvPr/>
        </p:nvSpPr>
        <p:spPr>
          <a:xfrm>
            <a:off x="10848351"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3801510" y="3331689"/>
            <a:ext cx="12276690" cy="3482364"/>
          </a:xfrm>
          <a:prstGeom prst="rect">
            <a:avLst/>
          </a:prstGeom>
        </p:spPr>
        <p:txBody>
          <a:bodyPr wrap="square" lIns="0" tIns="0" rIns="0" bIns="0" rtlCol="0" anchor="t">
            <a:spAutoFit/>
          </a:bodyPr>
          <a:lstStyle/>
          <a:p>
            <a:pPr algn="ctr">
              <a:lnSpc>
                <a:spcPts val="13533"/>
              </a:lnSpc>
            </a:pPr>
            <a:r>
              <a:rPr lang="en-US" sz="11768" dirty="0">
                <a:solidFill>
                  <a:srgbClr val="695C4A"/>
                </a:solidFill>
                <a:latin typeface="Brasika"/>
                <a:ea typeface="Brasika"/>
                <a:cs typeface="Brasika"/>
                <a:sym typeface="Brasika"/>
              </a:rPr>
              <a:t>PISALI </a:t>
            </a:r>
            <a:br>
              <a:rPr lang="pl-PL" sz="11768" dirty="0">
                <a:solidFill>
                  <a:srgbClr val="695C4A"/>
                </a:solidFill>
                <a:latin typeface="Brasika"/>
                <a:ea typeface="Brasika"/>
                <a:cs typeface="Brasika"/>
                <a:sym typeface="Brasika"/>
              </a:rPr>
            </a:br>
            <a:r>
              <a:rPr lang="en-US" sz="11768" dirty="0">
                <a:solidFill>
                  <a:srgbClr val="695C4A"/>
                </a:solidFill>
                <a:latin typeface="Brasika"/>
                <a:ea typeface="Brasika"/>
                <a:cs typeface="Brasika"/>
                <a:sym typeface="Brasika"/>
              </a:rPr>
              <a:t>O WYSTAWIE: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5400000">
            <a:off x="-1064838" y="7667621"/>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10848351"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5473782" y="1922614"/>
            <a:ext cx="7340436" cy="6724787"/>
          </a:xfrm>
          <a:custGeom>
            <a:avLst/>
            <a:gdLst/>
            <a:ahLst/>
            <a:cxnLst/>
            <a:rect l="l" t="t" r="r" b="b"/>
            <a:pathLst>
              <a:path w="7340436" h="6724787">
                <a:moveTo>
                  <a:pt x="0" y="0"/>
                </a:moveTo>
                <a:lnTo>
                  <a:pt x="7340436" y="0"/>
                </a:lnTo>
                <a:lnTo>
                  <a:pt x="7340436" y="6724787"/>
                </a:lnTo>
                <a:lnTo>
                  <a:pt x="0" y="6724787"/>
                </a:lnTo>
                <a:lnTo>
                  <a:pt x="0" y="0"/>
                </a:lnTo>
                <a:close/>
              </a:path>
            </a:pathLst>
          </a:custGeom>
          <a:blipFill>
            <a:blip r:embed="rId6"/>
            <a:stretch>
              <a:fillRect l="-45187" t="-41587" r="-95792" b="-6373"/>
            </a:stretch>
          </a:blipFill>
        </p:spPr>
      </p:sp>
      <p:sp>
        <p:nvSpPr>
          <p:cNvPr id="6" name="TextBox 6"/>
          <p:cNvSpPr txBox="1"/>
          <p:nvPr/>
        </p:nvSpPr>
        <p:spPr>
          <a:xfrm>
            <a:off x="3490161" y="995296"/>
            <a:ext cx="11307678" cy="784670"/>
          </a:xfrm>
          <a:prstGeom prst="rect">
            <a:avLst/>
          </a:prstGeom>
        </p:spPr>
        <p:txBody>
          <a:bodyPr lIns="0" tIns="0" rIns="0" bIns="0" rtlCol="0" anchor="t">
            <a:spAutoFit/>
          </a:bodyPr>
          <a:lstStyle/>
          <a:p>
            <a:pPr algn="ctr">
              <a:lnSpc>
                <a:spcPts val="5830"/>
              </a:lnSpc>
            </a:pPr>
            <a:r>
              <a:rPr lang="en-US" sz="5070">
                <a:solidFill>
                  <a:srgbClr val="695C4A"/>
                </a:solidFill>
                <a:latin typeface="Brasika"/>
                <a:ea typeface="Brasika"/>
                <a:cs typeface="Brasika"/>
                <a:sym typeface="Brasika"/>
              </a:rPr>
              <a:t>MOCMIASTA.PL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5400000">
            <a:off x="-1064838" y="7667621"/>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10848351"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4917577" y="2084295"/>
            <a:ext cx="8452846" cy="6705754"/>
          </a:xfrm>
          <a:custGeom>
            <a:avLst/>
            <a:gdLst/>
            <a:ahLst/>
            <a:cxnLst/>
            <a:rect l="l" t="t" r="r" b="b"/>
            <a:pathLst>
              <a:path w="8452846" h="6705754">
                <a:moveTo>
                  <a:pt x="0" y="0"/>
                </a:moveTo>
                <a:lnTo>
                  <a:pt x="8452846" y="0"/>
                </a:lnTo>
                <a:lnTo>
                  <a:pt x="8452846" y="6705754"/>
                </a:lnTo>
                <a:lnTo>
                  <a:pt x="0" y="6705754"/>
                </a:lnTo>
                <a:lnTo>
                  <a:pt x="0" y="0"/>
                </a:lnTo>
                <a:close/>
              </a:path>
            </a:pathLst>
          </a:custGeom>
          <a:blipFill>
            <a:blip r:embed="rId6"/>
            <a:stretch>
              <a:fillRect l="-45009" t="-27627" r="-82053" b="-33371"/>
            </a:stretch>
          </a:blipFill>
        </p:spPr>
      </p:sp>
      <p:sp>
        <p:nvSpPr>
          <p:cNvPr id="6" name="TextBox 6"/>
          <p:cNvSpPr txBox="1"/>
          <p:nvPr/>
        </p:nvSpPr>
        <p:spPr>
          <a:xfrm>
            <a:off x="3490161" y="995296"/>
            <a:ext cx="11307678" cy="784670"/>
          </a:xfrm>
          <a:prstGeom prst="rect">
            <a:avLst/>
          </a:prstGeom>
        </p:spPr>
        <p:txBody>
          <a:bodyPr lIns="0" tIns="0" rIns="0" bIns="0" rtlCol="0" anchor="t">
            <a:spAutoFit/>
          </a:bodyPr>
          <a:lstStyle/>
          <a:p>
            <a:pPr algn="ctr">
              <a:lnSpc>
                <a:spcPts val="5830"/>
              </a:lnSpc>
            </a:pPr>
            <a:r>
              <a:rPr lang="en-US" sz="5070">
                <a:solidFill>
                  <a:srgbClr val="695C4A"/>
                </a:solidFill>
                <a:latin typeface="Brasika"/>
                <a:ea typeface="Brasika"/>
                <a:cs typeface="Brasika"/>
                <a:sym typeface="Brasika"/>
              </a:rPr>
              <a:t>ECHODNIA.EU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2503716" y="1028700"/>
            <a:ext cx="1393021" cy="1491921"/>
            <a:chOff x="0" y="0"/>
            <a:chExt cx="1857361" cy="1989228"/>
          </a:xfrm>
        </p:grpSpPr>
        <p:sp>
          <p:nvSpPr>
            <p:cNvPr id="3" name="Freeform 3"/>
            <p:cNvSpPr/>
            <p:nvPr/>
          </p:nvSpPr>
          <p:spPr>
            <a:xfrm>
              <a:off x="371472" y="0"/>
              <a:ext cx="1485889" cy="1485889"/>
            </a:xfrm>
            <a:custGeom>
              <a:avLst/>
              <a:gdLst/>
              <a:ahLst/>
              <a:cxnLst/>
              <a:rect l="l" t="t" r="r" b="b"/>
              <a:pathLst>
                <a:path w="1485889" h="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1246284"/>
              <a:ext cx="742944" cy="742944"/>
            </a:xfrm>
            <a:custGeom>
              <a:avLst/>
              <a:gdLst/>
              <a:ahLst/>
              <a:cxnLst/>
              <a:rect l="l" t="t" r="r" b="b"/>
              <a:pathLst>
                <a:path w="742944" h="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4391263" y="1028700"/>
            <a:ext cx="1393021" cy="1491921"/>
            <a:chOff x="0" y="0"/>
            <a:chExt cx="1857361" cy="1989228"/>
          </a:xfrm>
        </p:grpSpPr>
        <p:sp>
          <p:nvSpPr>
            <p:cNvPr id="6" name="Freeform 6"/>
            <p:cNvSpPr/>
            <p:nvPr/>
          </p:nvSpPr>
          <p:spPr>
            <a:xfrm>
              <a:off x="0" y="0"/>
              <a:ext cx="1485889" cy="1485889"/>
            </a:xfrm>
            <a:custGeom>
              <a:avLst/>
              <a:gdLst/>
              <a:ahLst/>
              <a:cxnLst/>
              <a:rect l="l" t="t" r="r" b="b"/>
              <a:pathLst>
                <a:path w="1485889" h="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114417" y="1246284"/>
              <a:ext cx="742944" cy="742944"/>
            </a:xfrm>
            <a:custGeom>
              <a:avLst/>
              <a:gdLst/>
              <a:ahLst/>
              <a:cxnLst/>
              <a:rect l="l" t="t" r="r" b="b"/>
              <a:pathLst>
                <a:path w="742944" h="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8" name="Freeform 8"/>
          <p:cNvSpPr/>
          <p:nvPr/>
        </p:nvSpPr>
        <p:spPr>
          <a:xfrm>
            <a:off x="858590" y="5126195"/>
            <a:ext cx="929933" cy="929933"/>
          </a:xfrm>
          <a:custGeom>
            <a:avLst/>
            <a:gdLst/>
            <a:ahLst/>
            <a:cxnLst/>
            <a:rect l="l" t="t" r="r" b="b"/>
            <a:pathLst>
              <a:path w="929933" h="929933">
                <a:moveTo>
                  <a:pt x="0" y="0"/>
                </a:moveTo>
                <a:lnTo>
                  <a:pt x="929933" y="0"/>
                </a:lnTo>
                <a:lnTo>
                  <a:pt x="929933" y="929932"/>
                </a:lnTo>
                <a:lnTo>
                  <a:pt x="0" y="929932"/>
                </a:lnTo>
                <a:lnTo>
                  <a:pt x="0" y="0"/>
                </a:lnTo>
                <a:close/>
              </a:path>
            </a:pathLst>
          </a:custGeom>
          <a:blipFill>
            <a:blip r:embed="rId4"/>
            <a:stretch>
              <a:fillRect/>
            </a:stretch>
          </a:blipFill>
        </p:spPr>
      </p:sp>
      <p:sp>
        <p:nvSpPr>
          <p:cNvPr id="9" name="Freeform 9"/>
          <p:cNvSpPr/>
          <p:nvPr/>
        </p:nvSpPr>
        <p:spPr>
          <a:xfrm>
            <a:off x="835525" y="6542776"/>
            <a:ext cx="976062" cy="976062"/>
          </a:xfrm>
          <a:custGeom>
            <a:avLst/>
            <a:gdLst/>
            <a:ahLst/>
            <a:cxnLst/>
            <a:rect l="l" t="t" r="r" b="b"/>
            <a:pathLst>
              <a:path w="976062" h="976062">
                <a:moveTo>
                  <a:pt x="0" y="0"/>
                </a:moveTo>
                <a:lnTo>
                  <a:pt x="976063" y="0"/>
                </a:lnTo>
                <a:lnTo>
                  <a:pt x="976063" y="976062"/>
                </a:lnTo>
                <a:lnTo>
                  <a:pt x="0" y="976062"/>
                </a:lnTo>
                <a:lnTo>
                  <a:pt x="0" y="0"/>
                </a:lnTo>
                <a:close/>
              </a:path>
            </a:pathLst>
          </a:custGeom>
          <a:blipFill>
            <a:blip r:embed="rId5"/>
            <a:stretch>
              <a:fillRect/>
            </a:stretch>
          </a:blipFill>
        </p:spPr>
      </p:sp>
      <p:sp>
        <p:nvSpPr>
          <p:cNvPr id="10" name="Freeform 10"/>
          <p:cNvSpPr/>
          <p:nvPr/>
        </p:nvSpPr>
        <p:spPr>
          <a:xfrm rot="-5400000">
            <a:off x="-882627" y="7096925"/>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11" name="Freeform 11"/>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12" name="Freeform 12"/>
          <p:cNvSpPr/>
          <p:nvPr/>
        </p:nvSpPr>
        <p:spPr>
          <a:xfrm>
            <a:off x="10906360" y="5043530"/>
            <a:ext cx="929933" cy="929933"/>
          </a:xfrm>
          <a:custGeom>
            <a:avLst/>
            <a:gdLst/>
            <a:ahLst/>
            <a:cxnLst/>
            <a:rect l="l" t="t" r="r" b="b"/>
            <a:pathLst>
              <a:path w="929933" h="929933">
                <a:moveTo>
                  <a:pt x="0" y="0"/>
                </a:moveTo>
                <a:lnTo>
                  <a:pt x="929932" y="0"/>
                </a:lnTo>
                <a:lnTo>
                  <a:pt x="929932" y="929932"/>
                </a:lnTo>
                <a:lnTo>
                  <a:pt x="0" y="929932"/>
                </a:lnTo>
                <a:lnTo>
                  <a:pt x="0" y="0"/>
                </a:lnTo>
                <a:close/>
              </a:path>
            </a:pathLst>
          </a:custGeom>
          <a:blipFill>
            <a:blip r:embed="rId4"/>
            <a:stretch>
              <a:fillRect/>
            </a:stretch>
          </a:blipFill>
        </p:spPr>
      </p:sp>
      <p:sp>
        <p:nvSpPr>
          <p:cNvPr id="13" name="Freeform 13"/>
          <p:cNvSpPr/>
          <p:nvPr/>
        </p:nvSpPr>
        <p:spPr>
          <a:xfrm>
            <a:off x="10883295" y="6460111"/>
            <a:ext cx="976062" cy="976062"/>
          </a:xfrm>
          <a:custGeom>
            <a:avLst/>
            <a:gdLst/>
            <a:ahLst/>
            <a:cxnLst/>
            <a:rect l="l" t="t" r="r" b="b"/>
            <a:pathLst>
              <a:path w="976062" h="976062">
                <a:moveTo>
                  <a:pt x="0" y="0"/>
                </a:moveTo>
                <a:lnTo>
                  <a:pt x="976062" y="0"/>
                </a:lnTo>
                <a:lnTo>
                  <a:pt x="976062" y="976062"/>
                </a:lnTo>
                <a:lnTo>
                  <a:pt x="0" y="976062"/>
                </a:lnTo>
                <a:lnTo>
                  <a:pt x="0" y="0"/>
                </a:lnTo>
                <a:close/>
              </a:path>
            </a:pathLst>
          </a:custGeom>
          <a:blipFill>
            <a:blip r:embed="rId5"/>
            <a:stretch>
              <a:fillRect/>
            </a:stretch>
          </a:blipFill>
        </p:spPr>
      </p:sp>
      <p:sp>
        <p:nvSpPr>
          <p:cNvPr id="14" name="Freeform 14"/>
          <p:cNvSpPr/>
          <p:nvPr/>
        </p:nvSpPr>
        <p:spPr>
          <a:xfrm>
            <a:off x="5920881" y="8994488"/>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5545164" y="1172084"/>
            <a:ext cx="7390065" cy="1176578"/>
          </a:xfrm>
          <a:prstGeom prst="rect">
            <a:avLst/>
          </a:prstGeom>
        </p:spPr>
        <p:txBody>
          <a:bodyPr lIns="0" tIns="0" rIns="0" bIns="0" rtlCol="0" anchor="t">
            <a:spAutoFit/>
          </a:bodyPr>
          <a:lstStyle/>
          <a:p>
            <a:pPr algn="ctr">
              <a:lnSpc>
                <a:spcPts val="8669"/>
              </a:lnSpc>
            </a:pPr>
            <a:r>
              <a:rPr lang="en-US" sz="7539">
                <a:solidFill>
                  <a:srgbClr val="695C4A"/>
                </a:solidFill>
                <a:latin typeface="Brasika"/>
                <a:ea typeface="Brasika"/>
                <a:cs typeface="Brasika"/>
                <a:sym typeface="Brasika"/>
              </a:rPr>
              <a:t>Social Media</a:t>
            </a:r>
          </a:p>
        </p:txBody>
      </p:sp>
      <p:sp>
        <p:nvSpPr>
          <p:cNvPr id="16" name="TextBox 16"/>
          <p:cNvSpPr txBox="1"/>
          <p:nvPr/>
        </p:nvSpPr>
        <p:spPr>
          <a:xfrm>
            <a:off x="2328986" y="5280836"/>
            <a:ext cx="8362295" cy="468249"/>
          </a:xfrm>
          <a:prstGeom prst="rect">
            <a:avLst/>
          </a:prstGeom>
        </p:spPr>
        <p:txBody>
          <a:bodyPr lIns="0" tIns="0" rIns="0" bIns="0" rtlCol="0" anchor="t">
            <a:spAutoFit/>
          </a:bodyPr>
          <a:lstStyle/>
          <a:p>
            <a:pPr marL="0" lvl="0" indent="0" algn="l">
              <a:lnSpc>
                <a:spcPts val="4158"/>
              </a:lnSpc>
            </a:pPr>
            <a:r>
              <a:rPr lang="en-US" sz="2100">
                <a:solidFill>
                  <a:srgbClr val="827564"/>
                </a:solidFill>
                <a:latin typeface="Livvic"/>
                <a:ea typeface="Livvic"/>
                <a:cs typeface="Livvic"/>
                <a:sym typeface="Livvic"/>
              </a:rPr>
              <a:t>https://www.facebook.com/akademia.liderow.fundacja.federa</a:t>
            </a:r>
          </a:p>
        </p:txBody>
      </p:sp>
      <p:sp>
        <p:nvSpPr>
          <p:cNvPr id="17" name="TextBox 17"/>
          <p:cNvSpPr txBox="1"/>
          <p:nvPr/>
        </p:nvSpPr>
        <p:spPr>
          <a:xfrm>
            <a:off x="1323556" y="3633812"/>
            <a:ext cx="8000732" cy="1229925"/>
          </a:xfrm>
          <a:prstGeom prst="rect">
            <a:avLst/>
          </a:prstGeom>
        </p:spPr>
        <p:txBody>
          <a:bodyPr lIns="0" tIns="0" rIns="0" bIns="0" rtlCol="0" anchor="t">
            <a:spAutoFit/>
          </a:bodyPr>
          <a:lstStyle/>
          <a:p>
            <a:pPr algn="ctr">
              <a:lnSpc>
                <a:spcPts val="5146"/>
              </a:lnSpc>
            </a:pPr>
            <a:r>
              <a:rPr lang="en-US" sz="2599" b="1" spc="402">
                <a:solidFill>
                  <a:srgbClr val="695C4A"/>
                </a:solidFill>
                <a:latin typeface="Open Sauce Bold"/>
                <a:ea typeface="Open Sauce Bold"/>
                <a:cs typeface="Open Sauce Bold"/>
                <a:sym typeface="Open Sauce Bold"/>
              </a:rPr>
              <a:t>AKADEMIA LIDERÓW</a:t>
            </a:r>
          </a:p>
          <a:p>
            <a:pPr marL="0" lvl="0" indent="0" algn="ctr">
              <a:lnSpc>
                <a:spcPts val="5146"/>
              </a:lnSpc>
            </a:pPr>
            <a:r>
              <a:rPr lang="en-US" sz="2599" b="1" spc="402">
                <a:solidFill>
                  <a:srgbClr val="695C4A"/>
                </a:solidFill>
                <a:latin typeface="Open Sauce Bold"/>
                <a:ea typeface="Open Sauce Bold"/>
                <a:cs typeface="Open Sauce Bold"/>
                <a:sym typeface="Open Sauce Bold"/>
              </a:rPr>
              <a:t>FUNDACJA DR. BOGUSŁAWA FEDERA</a:t>
            </a:r>
          </a:p>
        </p:txBody>
      </p:sp>
      <p:sp>
        <p:nvSpPr>
          <p:cNvPr id="18" name="TextBox 18"/>
          <p:cNvSpPr txBox="1"/>
          <p:nvPr/>
        </p:nvSpPr>
        <p:spPr>
          <a:xfrm>
            <a:off x="11962565" y="3958183"/>
            <a:ext cx="4578387" cy="581182"/>
          </a:xfrm>
          <a:prstGeom prst="rect">
            <a:avLst/>
          </a:prstGeom>
        </p:spPr>
        <p:txBody>
          <a:bodyPr lIns="0" tIns="0" rIns="0" bIns="0" rtlCol="0" anchor="t">
            <a:spAutoFit/>
          </a:bodyPr>
          <a:lstStyle/>
          <a:p>
            <a:pPr marL="0" lvl="0" indent="0" algn="ctr">
              <a:lnSpc>
                <a:spcPts val="5143"/>
              </a:lnSpc>
            </a:pPr>
            <a:r>
              <a:rPr lang="en-US" sz="2597" b="1" spc="402">
                <a:solidFill>
                  <a:srgbClr val="695C4A"/>
                </a:solidFill>
                <a:latin typeface="Open Sauce Bold"/>
                <a:ea typeface="Open Sauce Bold"/>
                <a:cs typeface="Open Sauce Bold"/>
                <a:sym typeface="Open Sauce Bold"/>
              </a:rPr>
              <a:t>MIKROPORADY.PL</a:t>
            </a:r>
          </a:p>
        </p:txBody>
      </p:sp>
      <p:sp>
        <p:nvSpPr>
          <p:cNvPr id="19" name="TextBox 19"/>
          <p:cNvSpPr txBox="1"/>
          <p:nvPr/>
        </p:nvSpPr>
        <p:spPr>
          <a:xfrm>
            <a:off x="12235874" y="5280836"/>
            <a:ext cx="8362295" cy="468249"/>
          </a:xfrm>
          <a:prstGeom prst="rect">
            <a:avLst/>
          </a:prstGeom>
        </p:spPr>
        <p:txBody>
          <a:bodyPr lIns="0" tIns="0" rIns="0" bIns="0" rtlCol="0" anchor="t">
            <a:spAutoFit/>
          </a:bodyPr>
          <a:lstStyle/>
          <a:p>
            <a:pPr marL="0" lvl="0" indent="0" algn="l">
              <a:lnSpc>
                <a:spcPts val="4158"/>
              </a:lnSpc>
            </a:pPr>
            <a:r>
              <a:rPr lang="en-US" sz="2100">
                <a:solidFill>
                  <a:srgbClr val="827564"/>
                </a:solidFill>
                <a:latin typeface="Livvic"/>
                <a:ea typeface="Livvic"/>
                <a:cs typeface="Livvic"/>
                <a:sym typeface="Livvic"/>
              </a:rPr>
              <a:t>https://www.facebook.com/mikroPorady</a:t>
            </a:r>
          </a:p>
        </p:txBody>
      </p:sp>
      <p:sp>
        <p:nvSpPr>
          <p:cNvPr id="20" name="TextBox 20"/>
          <p:cNvSpPr txBox="1"/>
          <p:nvPr/>
        </p:nvSpPr>
        <p:spPr>
          <a:xfrm>
            <a:off x="12235874" y="6196607"/>
            <a:ext cx="8362295" cy="992124"/>
          </a:xfrm>
          <a:prstGeom prst="rect">
            <a:avLst/>
          </a:prstGeom>
        </p:spPr>
        <p:txBody>
          <a:bodyPr lIns="0" tIns="0" rIns="0" bIns="0" rtlCol="0" anchor="t">
            <a:spAutoFit/>
          </a:bodyPr>
          <a:lstStyle/>
          <a:p>
            <a:pPr algn="l">
              <a:lnSpc>
                <a:spcPts val="4158"/>
              </a:lnSpc>
            </a:pPr>
            <a:endParaRPr/>
          </a:p>
          <a:p>
            <a:pPr marL="0" lvl="0" indent="0" algn="l">
              <a:lnSpc>
                <a:spcPts val="4158"/>
              </a:lnSpc>
            </a:pPr>
            <a:r>
              <a:rPr lang="en-US" sz="2100">
                <a:solidFill>
                  <a:srgbClr val="827564"/>
                </a:solidFill>
                <a:latin typeface="Livvic"/>
                <a:ea typeface="Livvic"/>
                <a:cs typeface="Livvic"/>
                <a:sym typeface="Livvic"/>
              </a:rPr>
              <a:t>https://www.instagram.com/mikroPorady.pl/</a:t>
            </a:r>
          </a:p>
        </p:txBody>
      </p:sp>
      <p:sp>
        <p:nvSpPr>
          <p:cNvPr id="21" name="TextBox 21"/>
          <p:cNvSpPr txBox="1"/>
          <p:nvPr/>
        </p:nvSpPr>
        <p:spPr>
          <a:xfrm>
            <a:off x="2328986" y="6720482"/>
            <a:ext cx="8362295" cy="468249"/>
          </a:xfrm>
          <a:prstGeom prst="rect">
            <a:avLst/>
          </a:prstGeom>
        </p:spPr>
        <p:txBody>
          <a:bodyPr lIns="0" tIns="0" rIns="0" bIns="0" rtlCol="0" anchor="t">
            <a:spAutoFit/>
          </a:bodyPr>
          <a:lstStyle/>
          <a:p>
            <a:pPr marL="0" lvl="0" indent="0" algn="l">
              <a:lnSpc>
                <a:spcPts val="4158"/>
              </a:lnSpc>
            </a:pPr>
            <a:r>
              <a:rPr lang="en-US" sz="2100">
                <a:solidFill>
                  <a:srgbClr val="827564"/>
                </a:solidFill>
                <a:latin typeface="Livvic"/>
                <a:ea typeface="Livvic"/>
                <a:cs typeface="Livvic"/>
                <a:sym typeface="Livvic"/>
              </a:rPr>
              <a:t>https://www.instagram.com/akademia_liderow_fundacja/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5646898" y="685338"/>
            <a:ext cx="0" cy="8916324"/>
          </a:xfrm>
          <a:prstGeom prst="line">
            <a:avLst/>
          </a:prstGeom>
          <a:ln w="38100" cap="flat">
            <a:solidFill>
              <a:srgbClr val="A69C8E">
                <a:alpha val="53725"/>
              </a:srgbClr>
            </a:solidFill>
            <a:prstDash val="solid"/>
            <a:headEnd type="none" w="sm" len="sm"/>
            <a:tailEnd type="none" w="sm" len="sm"/>
          </a:ln>
        </p:spPr>
      </p:sp>
      <p:sp>
        <p:nvSpPr>
          <p:cNvPr id="3" name="Freeform 3"/>
          <p:cNvSpPr/>
          <p:nvPr/>
        </p:nvSpPr>
        <p:spPr>
          <a:xfrm>
            <a:off x="1126919" y="2605837"/>
            <a:ext cx="3652532" cy="3652532"/>
          </a:xfrm>
          <a:custGeom>
            <a:avLst/>
            <a:gdLst/>
            <a:ahLst/>
            <a:cxnLst/>
            <a:rect l="l" t="t" r="r" b="b"/>
            <a:pathLst>
              <a:path w="3652532" h="3652532">
                <a:moveTo>
                  <a:pt x="0" y="0"/>
                </a:moveTo>
                <a:lnTo>
                  <a:pt x="3652533" y="0"/>
                </a:lnTo>
                <a:lnTo>
                  <a:pt x="3652533" y="3652533"/>
                </a:lnTo>
                <a:lnTo>
                  <a:pt x="0" y="3652533"/>
                </a:lnTo>
                <a:lnTo>
                  <a:pt x="0" y="0"/>
                </a:lnTo>
                <a:close/>
              </a:path>
            </a:pathLst>
          </a:custGeom>
          <a:blipFill>
            <a:blip r:embed="rId2"/>
            <a:stretch>
              <a:fillRect/>
            </a:stretch>
          </a:blipFill>
        </p:spPr>
      </p:sp>
      <p:sp>
        <p:nvSpPr>
          <p:cNvPr id="4" name="TextBox 4"/>
          <p:cNvSpPr txBox="1"/>
          <p:nvPr/>
        </p:nvSpPr>
        <p:spPr>
          <a:xfrm>
            <a:off x="8196775" y="1286154"/>
            <a:ext cx="7759584" cy="2096441"/>
          </a:xfrm>
          <a:prstGeom prst="rect">
            <a:avLst/>
          </a:prstGeom>
        </p:spPr>
        <p:txBody>
          <a:bodyPr lIns="0" tIns="0" rIns="0" bIns="0" rtlCol="0" anchor="t">
            <a:spAutoFit/>
          </a:bodyPr>
          <a:lstStyle/>
          <a:p>
            <a:pPr algn="ctr">
              <a:lnSpc>
                <a:spcPts val="5402"/>
              </a:lnSpc>
            </a:pPr>
            <a:r>
              <a:rPr lang="en-US" sz="4697" dirty="0">
                <a:solidFill>
                  <a:srgbClr val="695C4A"/>
                </a:solidFill>
                <a:latin typeface="Brasika"/>
                <a:ea typeface="Brasika"/>
                <a:cs typeface="Brasika"/>
                <a:sym typeface="Brasika"/>
              </a:rPr>
              <a:t>Jak </a:t>
            </a:r>
            <a:r>
              <a:rPr lang="en-US" sz="4697" dirty="0" err="1">
                <a:solidFill>
                  <a:srgbClr val="695C4A"/>
                </a:solidFill>
                <a:latin typeface="Brasika"/>
                <a:ea typeface="Brasika"/>
                <a:cs typeface="Brasika"/>
                <a:sym typeface="Brasika"/>
              </a:rPr>
              <a:t>możesz</a:t>
            </a:r>
            <a:r>
              <a:rPr lang="en-US" sz="4697" dirty="0">
                <a:solidFill>
                  <a:srgbClr val="695C4A"/>
                </a:solidFill>
                <a:latin typeface="Brasika"/>
                <a:ea typeface="Brasika"/>
                <a:cs typeface="Brasika"/>
                <a:sym typeface="Brasika"/>
              </a:rPr>
              <a:t> </a:t>
            </a:r>
            <a:r>
              <a:rPr lang="en-US" sz="4697" dirty="0" err="1">
                <a:solidFill>
                  <a:srgbClr val="695C4A"/>
                </a:solidFill>
                <a:latin typeface="Brasika"/>
                <a:ea typeface="Brasika"/>
                <a:cs typeface="Brasika"/>
                <a:sym typeface="Brasika"/>
              </a:rPr>
              <a:t>dołączyć</a:t>
            </a:r>
            <a:r>
              <a:rPr lang="en-US" sz="4697" dirty="0">
                <a:solidFill>
                  <a:srgbClr val="695C4A"/>
                </a:solidFill>
                <a:latin typeface="Brasika"/>
                <a:ea typeface="Brasika"/>
                <a:cs typeface="Brasika"/>
                <a:sym typeface="Brasika"/>
              </a:rPr>
              <a:t> </a:t>
            </a:r>
            <a:br>
              <a:rPr lang="pl-PL" sz="4697" dirty="0">
                <a:solidFill>
                  <a:srgbClr val="695C4A"/>
                </a:solidFill>
                <a:latin typeface="Brasika"/>
                <a:ea typeface="Brasika"/>
                <a:cs typeface="Brasika"/>
                <a:sym typeface="Brasika"/>
              </a:rPr>
            </a:br>
            <a:r>
              <a:rPr lang="en-US" sz="4697" dirty="0">
                <a:solidFill>
                  <a:srgbClr val="695C4A"/>
                </a:solidFill>
                <a:latin typeface="Brasika"/>
                <a:ea typeface="Brasika"/>
                <a:cs typeface="Brasika"/>
                <a:sym typeface="Brasika"/>
              </a:rPr>
              <a:t>do </a:t>
            </a:r>
            <a:r>
              <a:rPr lang="en-US" sz="4697" dirty="0" err="1">
                <a:solidFill>
                  <a:srgbClr val="695C4A"/>
                </a:solidFill>
                <a:latin typeface="Brasika"/>
                <a:ea typeface="Brasika"/>
                <a:cs typeface="Brasika"/>
                <a:sym typeface="Brasika"/>
              </a:rPr>
              <a:t>grona</a:t>
            </a:r>
            <a:r>
              <a:rPr lang="en-US" sz="4697" dirty="0">
                <a:solidFill>
                  <a:srgbClr val="695C4A"/>
                </a:solidFill>
                <a:latin typeface="Brasika"/>
                <a:ea typeface="Brasika"/>
                <a:cs typeface="Brasika"/>
                <a:sym typeface="Brasika"/>
              </a:rPr>
              <a:t> </a:t>
            </a:r>
            <a:r>
              <a:rPr lang="en-US" sz="4697" dirty="0" err="1">
                <a:solidFill>
                  <a:srgbClr val="695C4A"/>
                </a:solidFill>
                <a:latin typeface="Brasika"/>
                <a:ea typeface="Brasika"/>
                <a:cs typeface="Brasika"/>
                <a:sym typeface="Brasika"/>
              </a:rPr>
              <a:t>Darczyńców</a:t>
            </a:r>
            <a:r>
              <a:rPr lang="en-US" sz="4697" dirty="0">
                <a:solidFill>
                  <a:srgbClr val="695C4A"/>
                </a:solidFill>
                <a:latin typeface="Brasika"/>
                <a:ea typeface="Brasika"/>
                <a:cs typeface="Brasika"/>
                <a:sym typeface="Brasika"/>
              </a:rPr>
              <a:t>? </a:t>
            </a:r>
          </a:p>
          <a:p>
            <a:pPr algn="ctr">
              <a:lnSpc>
                <a:spcPts val="5402"/>
              </a:lnSpc>
            </a:pPr>
            <a:r>
              <a:rPr lang="en-US" sz="4697" dirty="0">
                <a:solidFill>
                  <a:srgbClr val="695C4A"/>
                </a:solidFill>
                <a:latin typeface="Brasika"/>
                <a:ea typeface="Brasika"/>
                <a:cs typeface="Brasika"/>
                <a:sym typeface="Brasika"/>
              </a:rPr>
              <a:t>Ty </a:t>
            </a:r>
            <a:r>
              <a:rPr lang="en-US" sz="4697" dirty="0" err="1">
                <a:solidFill>
                  <a:srgbClr val="695C4A"/>
                </a:solidFill>
                <a:latin typeface="Brasika"/>
                <a:ea typeface="Brasika"/>
                <a:cs typeface="Brasika"/>
                <a:sym typeface="Brasika"/>
              </a:rPr>
              <a:t>decydujesz</a:t>
            </a:r>
            <a:r>
              <a:rPr lang="en-US" sz="4697" dirty="0">
                <a:solidFill>
                  <a:srgbClr val="695C4A"/>
                </a:solidFill>
                <a:latin typeface="Brasika"/>
                <a:ea typeface="Brasika"/>
                <a:cs typeface="Brasika"/>
                <a:sym typeface="Brasika"/>
              </a:rPr>
              <a:t>!</a:t>
            </a:r>
          </a:p>
        </p:txBody>
      </p:sp>
      <p:sp>
        <p:nvSpPr>
          <p:cNvPr id="5" name="TextBox 5"/>
          <p:cNvSpPr txBox="1"/>
          <p:nvPr/>
        </p:nvSpPr>
        <p:spPr>
          <a:xfrm>
            <a:off x="12394131" y="4396895"/>
            <a:ext cx="5743797" cy="543307"/>
          </a:xfrm>
          <a:prstGeom prst="rect">
            <a:avLst/>
          </a:prstGeom>
        </p:spPr>
        <p:txBody>
          <a:bodyPr lIns="0" tIns="0" rIns="0" bIns="0" rtlCol="0" anchor="t">
            <a:spAutoFit/>
          </a:bodyPr>
          <a:lstStyle/>
          <a:p>
            <a:pPr marL="0" lvl="0" indent="0" algn="ctr">
              <a:lnSpc>
                <a:spcPts val="4751"/>
              </a:lnSpc>
            </a:pPr>
            <a:r>
              <a:rPr lang="en-US" sz="2399" b="1" spc="371">
                <a:solidFill>
                  <a:srgbClr val="695C4A"/>
                </a:solidFill>
                <a:latin typeface="Open Sauce Bold"/>
                <a:ea typeface="Open Sauce Bold"/>
                <a:cs typeface="Open Sauce Bold"/>
                <a:sym typeface="Open Sauce Bold"/>
              </a:rPr>
              <a:t>PRZEKAŻ 1,5% PODATKU PIT</a:t>
            </a:r>
          </a:p>
        </p:txBody>
      </p:sp>
      <p:sp>
        <p:nvSpPr>
          <p:cNvPr id="6" name="Freeform 6"/>
          <p:cNvSpPr/>
          <p:nvPr/>
        </p:nvSpPr>
        <p:spPr>
          <a:xfrm rot="-8100000">
            <a:off x="10958068" y="4512434"/>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3">
              <a:alphaModFix amt="12000"/>
              <a:extLst>
                <a:ext uri="{96DAC541-7B7A-43D3-8B79-37D633B846F1}">
                  <asvg:svgBlip xmlns:asvg="http://schemas.microsoft.com/office/drawing/2016/SVG/main" r:embed="rId4"/>
                </a:ext>
              </a:extLst>
            </a:blip>
            <a:stretch>
              <a:fillRect/>
            </a:stretch>
          </a:blipFill>
        </p:spPr>
      </p:sp>
      <p:sp>
        <p:nvSpPr>
          <p:cNvPr id="7" name="Freeform 7"/>
          <p:cNvSpPr/>
          <p:nvPr/>
        </p:nvSpPr>
        <p:spPr>
          <a:xfrm>
            <a:off x="11270242" y="9133411"/>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5766371" y="4953000"/>
            <a:ext cx="5912597" cy="1878866"/>
          </a:xfrm>
          <a:prstGeom prst="rect">
            <a:avLst/>
          </a:prstGeom>
        </p:spPr>
        <p:txBody>
          <a:bodyPr lIns="0" tIns="0" rIns="0" bIns="0" rtlCol="0" anchor="t">
            <a:spAutoFit/>
          </a:bodyPr>
          <a:lstStyle/>
          <a:p>
            <a:pPr algn="ctr">
              <a:lnSpc>
                <a:spcPts val="5144"/>
              </a:lnSpc>
            </a:pPr>
            <a:r>
              <a:rPr lang="en-US" sz="2598">
                <a:solidFill>
                  <a:srgbClr val="827564"/>
                </a:solidFill>
                <a:latin typeface="Livvic"/>
                <a:ea typeface="Livvic"/>
                <a:cs typeface="Livvic"/>
                <a:sym typeface="Livvic"/>
              </a:rPr>
              <a:t>Konto bankowe do wpłat darowizn</a:t>
            </a:r>
          </a:p>
          <a:p>
            <a:pPr algn="ctr">
              <a:lnSpc>
                <a:spcPts val="5144"/>
              </a:lnSpc>
            </a:pPr>
            <a:r>
              <a:rPr lang="en-US" sz="2598">
                <a:solidFill>
                  <a:srgbClr val="827564"/>
                </a:solidFill>
                <a:latin typeface="Livvic"/>
                <a:ea typeface="Livvic"/>
                <a:cs typeface="Livvic"/>
                <a:sym typeface="Livvic"/>
              </a:rPr>
              <a:t>ING Bank Śląski SA</a:t>
            </a:r>
          </a:p>
          <a:p>
            <a:pPr marL="0" lvl="0" indent="0" algn="ctr">
              <a:lnSpc>
                <a:spcPts val="5144"/>
              </a:lnSpc>
            </a:pPr>
            <a:r>
              <a:rPr lang="en-US" sz="2598">
                <a:solidFill>
                  <a:srgbClr val="827564"/>
                </a:solidFill>
                <a:latin typeface="Livvic"/>
                <a:ea typeface="Livvic"/>
                <a:cs typeface="Livvic"/>
                <a:sym typeface="Livvic"/>
              </a:rPr>
              <a:t>88 1050 1924 1000 0092 7073 7167</a:t>
            </a:r>
          </a:p>
        </p:txBody>
      </p:sp>
      <p:sp>
        <p:nvSpPr>
          <p:cNvPr id="9" name="TextBox 9"/>
          <p:cNvSpPr txBox="1"/>
          <p:nvPr/>
        </p:nvSpPr>
        <p:spPr>
          <a:xfrm>
            <a:off x="805275" y="6326840"/>
            <a:ext cx="4295821" cy="1354323"/>
          </a:xfrm>
          <a:prstGeom prst="rect">
            <a:avLst/>
          </a:prstGeom>
        </p:spPr>
        <p:txBody>
          <a:bodyPr lIns="0" tIns="0" rIns="0" bIns="0" rtlCol="0" anchor="t">
            <a:spAutoFit/>
          </a:bodyPr>
          <a:lstStyle/>
          <a:p>
            <a:pPr marL="0" lvl="0" indent="0" algn="ctr">
              <a:lnSpc>
                <a:spcPts val="5621"/>
              </a:lnSpc>
            </a:pPr>
            <a:r>
              <a:rPr lang="en-US" sz="2839" b="1" spc="440">
                <a:solidFill>
                  <a:srgbClr val="695C4A"/>
                </a:solidFill>
                <a:latin typeface="Open Sauce Bold"/>
                <a:ea typeface="Open Sauce Bold"/>
                <a:cs typeface="Open Sauce Bold"/>
                <a:sym typeface="Open Sauce Bold"/>
              </a:rPr>
              <a:t>SKOPIUJ KOD QR - WPŁAĆ ONLINE</a:t>
            </a:r>
          </a:p>
        </p:txBody>
      </p:sp>
      <p:sp>
        <p:nvSpPr>
          <p:cNvPr id="10" name="TextBox 10"/>
          <p:cNvSpPr txBox="1"/>
          <p:nvPr/>
        </p:nvSpPr>
        <p:spPr>
          <a:xfrm>
            <a:off x="6514345" y="4396895"/>
            <a:ext cx="4416649" cy="543307"/>
          </a:xfrm>
          <a:prstGeom prst="rect">
            <a:avLst/>
          </a:prstGeom>
        </p:spPr>
        <p:txBody>
          <a:bodyPr lIns="0" tIns="0" rIns="0" bIns="0" rtlCol="0" anchor="t">
            <a:spAutoFit/>
          </a:bodyPr>
          <a:lstStyle/>
          <a:p>
            <a:pPr marL="0" lvl="0" indent="0" algn="ctr">
              <a:lnSpc>
                <a:spcPts val="4751"/>
              </a:lnSpc>
            </a:pPr>
            <a:r>
              <a:rPr lang="en-US" sz="2399" b="1" spc="371">
                <a:solidFill>
                  <a:srgbClr val="695C4A"/>
                </a:solidFill>
                <a:latin typeface="Open Sauce Bold"/>
                <a:ea typeface="Open Sauce Bold"/>
                <a:cs typeface="Open Sauce Bold"/>
                <a:sym typeface="Open Sauce Bold"/>
              </a:rPr>
              <a:t>PRZEKAŻ DAROWIZNĘ</a:t>
            </a:r>
          </a:p>
        </p:txBody>
      </p:sp>
      <p:sp>
        <p:nvSpPr>
          <p:cNvPr id="11" name="TextBox 11"/>
          <p:cNvSpPr txBox="1"/>
          <p:nvPr/>
        </p:nvSpPr>
        <p:spPr>
          <a:xfrm>
            <a:off x="12076567" y="5239906"/>
            <a:ext cx="6599198" cy="1447928"/>
          </a:xfrm>
          <a:prstGeom prst="rect">
            <a:avLst/>
          </a:prstGeom>
        </p:spPr>
        <p:txBody>
          <a:bodyPr lIns="0" tIns="0" rIns="0" bIns="0" rtlCol="0" anchor="t">
            <a:spAutoFit/>
          </a:bodyPr>
          <a:lstStyle/>
          <a:p>
            <a:pPr algn="ctr">
              <a:lnSpc>
                <a:spcPts val="3639"/>
              </a:lnSpc>
            </a:pPr>
            <a:r>
              <a:rPr lang="en-US" sz="2599">
                <a:solidFill>
                  <a:srgbClr val="827564"/>
                </a:solidFill>
                <a:latin typeface="Livvic"/>
                <a:ea typeface="Livvic"/>
                <a:cs typeface="Livvic"/>
                <a:sym typeface="Livvic"/>
              </a:rPr>
              <a:t>Twój e-PIT: WPISZ NASZ </a:t>
            </a:r>
          </a:p>
          <a:p>
            <a:pPr algn="ctr">
              <a:lnSpc>
                <a:spcPts val="3639"/>
              </a:lnSpc>
            </a:pPr>
            <a:r>
              <a:rPr lang="en-US" sz="2599" b="1">
                <a:solidFill>
                  <a:srgbClr val="E61616"/>
                </a:solidFill>
                <a:latin typeface="Livvic Bold"/>
                <a:ea typeface="Livvic Bold"/>
                <a:cs typeface="Livvic Bold"/>
                <a:sym typeface="Livvic Bold"/>
              </a:rPr>
              <a:t>KRS 0000318482</a:t>
            </a:r>
          </a:p>
          <a:p>
            <a:pPr marL="0" lvl="0" indent="0" algn="ctr">
              <a:lnSpc>
                <a:spcPts val="5147"/>
              </a:lnSpc>
            </a:pPr>
            <a:r>
              <a:rPr lang="en-US" sz="2599">
                <a:solidFill>
                  <a:srgbClr val="827564"/>
                </a:solidFill>
                <a:latin typeface="Livvic"/>
                <a:ea typeface="Livvic"/>
                <a:cs typeface="Livvic"/>
                <a:sym typeface="Livvic"/>
              </a:rPr>
              <a:t>W deklaracji podatkowej PIT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3" name="AutoShape 3"/>
          <p:cNvSpPr/>
          <p:nvPr/>
        </p:nvSpPr>
        <p:spPr>
          <a:xfrm flipH="1">
            <a:off x="0" y="1187768"/>
            <a:ext cx="11688724" cy="0"/>
          </a:xfrm>
          <a:prstGeom prst="line">
            <a:avLst/>
          </a:prstGeom>
          <a:ln w="38100" cap="flat">
            <a:solidFill>
              <a:srgbClr val="827564"/>
            </a:solidFill>
            <a:prstDash val="solid"/>
            <a:headEnd type="none" w="sm" len="sm"/>
            <a:tailEnd type="none" w="sm" len="sm"/>
          </a:ln>
        </p:spPr>
      </p:sp>
      <p:sp>
        <p:nvSpPr>
          <p:cNvPr id="4" name="AutoShape 4"/>
          <p:cNvSpPr/>
          <p:nvPr/>
        </p:nvSpPr>
        <p:spPr>
          <a:xfrm flipH="1" flipV="1">
            <a:off x="1307904" y="0"/>
            <a:ext cx="0" cy="2197866"/>
          </a:xfrm>
          <a:prstGeom prst="line">
            <a:avLst/>
          </a:prstGeom>
          <a:ln w="38100" cap="flat">
            <a:solidFill>
              <a:srgbClr val="827564"/>
            </a:solidFill>
            <a:prstDash val="solid"/>
            <a:headEnd type="none" w="sm" len="sm"/>
            <a:tailEnd type="none" w="sm" len="sm"/>
          </a:ln>
        </p:spPr>
      </p:sp>
      <p:sp>
        <p:nvSpPr>
          <p:cNvPr id="5" name="Freeform 5"/>
          <p:cNvSpPr/>
          <p:nvPr/>
        </p:nvSpPr>
        <p:spPr>
          <a:xfrm>
            <a:off x="1036944" y="9168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2263885" y="793876"/>
            <a:ext cx="5777079" cy="787784"/>
          </a:xfrm>
          <a:custGeom>
            <a:avLst/>
            <a:gdLst/>
            <a:ahLst/>
            <a:cxnLst/>
            <a:rect l="l" t="t" r="r" b="b"/>
            <a:pathLst>
              <a:path w="5777079" h="787784">
                <a:moveTo>
                  <a:pt x="0" y="0"/>
                </a:moveTo>
                <a:lnTo>
                  <a:pt x="5777079" y="0"/>
                </a:lnTo>
                <a:lnTo>
                  <a:pt x="5777079" y="787783"/>
                </a:lnTo>
                <a:lnTo>
                  <a:pt x="0" y="787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4143926" y="3187976"/>
            <a:ext cx="5000074" cy="1545917"/>
          </a:xfrm>
          <a:custGeom>
            <a:avLst/>
            <a:gdLst/>
            <a:ahLst/>
            <a:cxnLst/>
            <a:rect l="l" t="t" r="r" b="b"/>
            <a:pathLst>
              <a:path w="5000074" h="1545917">
                <a:moveTo>
                  <a:pt x="0" y="0"/>
                </a:moveTo>
                <a:lnTo>
                  <a:pt x="5000074" y="0"/>
                </a:lnTo>
                <a:lnTo>
                  <a:pt x="5000074" y="1545916"/>
                </a:lnTo>
                <a:lnTo>
                  <a:pt x="0" y="15459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9632163" y="3326082"/>
            <a:ext cx="5060755" cy="1407810"/>
          </a:xfrm>
          <a:custGeom>
            <a:avLst/>
            <a:gdLst/>
            <a:ahLst/>
            <a:cxnLst/>
            <a:rect l="l" t="t" r="r" b="b"/>
            <a:pathLst>
              <a:path w="5060755" h="1407810">
                <a:moveTo>
                  <a:pt x="0" y="0"/>
                </a:moveTo>
                <a:lnTo>
                  <a:pt x="5060755" y="0"/>
                </a:lnTo>
                <a:lnTo>
                  <a:pt x="5060755" y="1407810"/>
                </a:lnTo>
                <a:lnTo>
                  <a:pt x="0" y="14078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1876561" y="1712112"/>
            <a:ext cx="7572991" cy="941994"/>
          </a:xfrm>
          <a:prstGeom prst="rect">
            <a:avLst/>
          </a:prstGeom>
        </p:spPr>
        <p:txBody>
          <a:bodyPr lIns="0" tIns="0" rIns="0" bIns="0" rtlCol="0" anchor="t">
            <a:spAutoFit/>
          </a:bodyPr>
          <a:lstStyle/>
          <a:p>
            <a:pPr algn="l">
              <a:lnSpc>
                <a:spcPts val="6916"/>
              </a:lnSpc>
            </a:pPr>
            <a:r>
              <a:rPr lang="en-US" sz="6013">
                <a:solidFill>
                  <a:srgbClr val="695C4A"/>
                </a:solidFill>
                <a:latin typeface="Brasika"/>
                <a:ea typeface="Brasika"/>
                <a:cs typeface="Brasika"/>
                <a:sym typeface="Brasika"/>
              </a:rPr>
              <a:t>ZOBACZ TAKŻE:</a:t>
            </a:r>
          </a:p>
        </p:txBody>
      </p:sp>
      <p:sp>
        <p:nvSpPr>
          <p:cNvPr id="10" name="TextBox 10"/>
          <p:cNvSpPr txBox="1"/>
          <p:nvPr/>
        </p:nvSpPr>
        <p:spPr>
          <a:xfrm>
            <a:off x="767588" y="5054165"/>
            <a:ext cx="16752825" cy="3795610"/>
          </a:xfrm>
          <a:prstGeom prst="rect">
            <a:avLst/>
          </a:prstGeom>
        </p:spPr>
        <p:txBody>
          <a:bodyPr lIns="0" tIns="0" rIns="0" bIns="0" rtlCol="0" anchor="t">
            <a:spAutoFit/>
          </a:bodyPr>
          <a:lstStyle/>
          <a:p>
            <a:pPr algn="ctr">
              <a:lnSpc>
                <a:spcPts val="4910"/>
              </a:lnSpc>
            </a:pPr>
            <a:r>
              <a:rPr lang="en-US" sz="2480" b="1">
                <a:solidFill>
                  <a:srgbClr val="695C4A"/>
                </a:solidFill>
                <a:latin typeface="Livvic Bold"/>
                <a:ea typeface="Livvic Bold"/>
                <a:cs typeface="Livvic Bold"/>
                <a:sym typeface="Livvic Bold"/>
              </a:rPr>
              <a:t>Akademia Liderów Innowacji i Przedsiębiorczości</a:t>
            </a:r>
          </a:p>
          <a:p>
            <a:pPr algn="ctr">
              <a:lnSpc>
                <a:spcPts val="4910"/>
              </a:lnSpc>
            </a:pPr>
            <a:r>
              <a:rPr lang="en-US" sz="2480" b="1">
                <a:solidFill>
                  <a:srgbClr val="695C4A"/>
                </a:solidFill>
                <a:latin typeface="Livvic Bold"/>
                <a:ea typeface="Livvic Bold"/>
                <a:cs typeface="Livvic Bold"/>
                <a:sym typeface="Livvic Bold"/>
              </a:rPr>
              <a:t>Fundacja dr Bogusława Federa </a:t>
            </a:r>
          </a:p>
          <a:p>
            <a:pPr algn="ctr">
              <a:lnSpc>
                <a:spcPts val="4910"/>
              </a:lnSpc>
            </a:pPr>
            <a:r>
              <a:rPr lang="en-US" sz="2480">
                <a:solidFill>
                  <a:srgbClr val="695C4A"/>
                </a:solidFill>
                <a:latin typeface="Livvic"/>
                <a:ea typeface="Livvic"/>
                <a:cs typeface="Livvic"/>
                <a:sym typeface="Livvic"/>
              </a:rPr>
              <a:t>ul. Orzeszkowej 2 </a:t>
            </a:r>
          </a:p>
          <a:p>
            <a:pPr algn="ctr">
              <a:lnSpc>
                <a:spcPts val="4910"/>
              </a:lnSpc>
            </a:pPr>
            <a:r>
              <a:rPr lang="en-US" sz="2480">
                <a:solidFill>
                  <a:srgbClr val="695C4A"/>
                </a:solidFill>
                <a:latin typeface="Livvic"/>
                <a:ea typeface="Livvic"/>
                <a:cs typeface="Livvic"/>
                <a:sym typeface="Livvic"/>
              </a:rPr>
              <a:t>05-827 Grodzisk Mazowiecki </a:t>
            </a:r>
          </a:p>
          <a:p>
            <a:pPr algn="ctr">
              <a:lnSpc>
                <a:spcPts val="3472"/>
              </a:lnSpc>
            </a:pPr>
            <a:r>
              <a:rPr lang="en-US" sz="2480">
                <a:solidFill>
                  <a:srgbClr val="695C4A"/>
                </a:solidFill>
                <a:latin typeface="Livvic"/>
                <a:ea typeface="Livvic"/>
                <a:cs typeface="Livvic"/>
                <a:sym typeface="Livvic"/>
              </a:rPr>
              <a:t>NIP 529 17 68 138 </a:t>
            </a:r>
          </a:p>
          <a:p>
            <a:pPr algn="ctr">
              <a:lnSpc>
                <a:spcPts val="3472"/>
              </a:lnSpc>
            </a:pPr>
            <a:r>
              <a:rPr lang="en-US" sz="2480" b="1">
                <a:solidFill>
                  <a:srgbClr val="E61616"/>
                </a:solidFill>
                <a:latin typeface="Livvic Bold"/>
                <a:ea typeface="Livvic Bold"/>
                <a:cs typeface="Livvic Bold"/>
                <a:sym typeface="Livvic Bold"/>
              </a:rPr>
              <a:t>KRS 0000318482</a:t>
            </a:r>
          </a:p>
          <a:p>
            <a:pPr marL="0" lvl="0" indent="0" algn="ctr">
              <a:lnSpc>
                <a:spcPts val="3472"/>
              </a:lnSpc>
            </a:pPr>
            <a:r>
              <a:rPr lang="en-US" sz="2480" b="1">
                <a:solidFill>
                  <a:srgbClr val="695C4A"/>
                </a:solidFill>
                <a:latin typeface="Livvic Bold"/>
                <a:ea typeface="Livvic Bold"/>
                <a:cs typeface="Livvic Bold"/>
                <a:sym typeface="Livvic Bold"/>
              </a:rPr>
              <a:t>www.FundacjaFedera.pl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4333364" y="0"/>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33792" y="6172200"/>
            <a:ext cx="5388429" cy="4114800"/>
          </a:xfrm>
          <a:custGeom>
            <a:avLst/>
            <a:gdLst/>
            <a:ahLst/>
            <a:cxnLst/>
            <a:rect l="l" t="t" r="r" b="b"/>
            <a:pathLst>
              <a:path w="5388429" h="4114800">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393579" y="7119598"/>
            <a:ext cx="8754058" cy="1193735"/>
          </a:xfrm>
          <a:custGeom>
            <a:avLst/>
            <a:gdLst/>
            <a:ahLst/>
            <a:cxnLst/>
            <a:rect l="l" t="t" r="r" b="b"/>
            <a:pathLst>
              <a:path w="8754058" h="1193735">
                <a:moveTo>
                  <a:pt x="0" y="0"/>
                </a:moveTo>
                <a:lnTo>
                  <a:pt x="8754058" y="0"/>
                </a:lnTo>
                <a:lnTo>
                  <a:pt x="8754058" y="1193735"/>
                </a:lnTo>
                <a:lnTo>
                  <a:pt x="0" y="11937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5571177" y="3391288"/>
            <a:ext cx="7018691" cy="2871158"/>
          </a:xfrm>
          <a:prstGeom prst="rect">
            <a:avLst/>
          </a:prstGeom>
        </p:spPr>
        <p:txBody>
          <a:bodyPr lIns="0" tIns="0" rIns="0" bIns="0" rtlCol="0" anchor="t">
            <a:spAutoFit/>
          </a:bodyPr>
          <a:lstStyle/>
          <a:p>
            <a:pPr algn="ctr">
              <a:lnSpc>
                <a:spcPts val="5806"/>
              </a:lnSpc>
            </a:pPr>
            <a:r>
              <a:rPr lang="en-US" sz="2932" spc="454">
                <a:solidFill>
                  <a:srgbClr val="695C4A"/>
                </a:solidFill>
                <a:latin typeface="Open Sauce"/>
                <a:ea typeface="Open Sauce"/>
                <a:cs typeface="Open Sauce"/>
                <a:sym typeface="Open Sauce"/>
              </a:rPr>
              <a:t>WPISZ NASZ </a:t>
            </a:r>
          </a:p>
          <a:p>
            <a:pPr algn="ctr">
              <a:lnSpc>
                <a:spcPts val="5806"/>
              </a:lnSpc>
            </a:pPr>
            <a:r>
              <a:rPr lang="en-US" sz="2932" b="1" spc="454">
                <a:solidFill>
                  <a:srgbClr val="E61616"/>
                </a:solidFill>
                <a:latin typeface="Open Sauce Bold"/>
                <a:ea typeface="Open Sauce Bold"/>
                <a:cs typeface="Open Sauce Bold"/>
                <a:sym typeface="Open Sauce Bold"/>
              </a:rPr>
              <a:t>KRS 0000318482</a:t>
            </a:r>
            <a:r>
              <a:rPr lang="en-US" sz="2932" b="1" spc="454">
                <a:solidFill>
                  <a:srgbClr val="695C4A"/>
                </a:solidFill>
                <a:latin typeface="Open Sauce Bold"/>
                <a:ea typeface="Open Sauce Bold"/>
                <a:cs typeface="Open Sauce Bold"/>
                <a:sym typeface="Open Sauce Bold"/>
              </a:rPr>
              <a:t> </a:t>
            </a:r>
          </a:p>
          <a:p>
            <a:pPr algn="ctr">
              <a:lnSpc>
                <a:spcPts val="5806"/>
              </a:lnSpc>
            </a:pPr>
            <a:r>
              <a:rPr lang="en-US" sz="2932" spc="454">
                <a:solidFill>
                  <a:srgbClr val="695C4A"/>
                </a:solidFill>
                <a:latin typeface="Open Sauce"/>
                <a:ea typeface="Open Sauce"/>
                <a:cs typeface="Open Sauce"/>
                <a:sym typeface="Open Sauce"/>
              </a:rPr>
              <a:t>W DEKLARACJI </a:t>
            </a:r>
          </a:p>
          <a:p>
            <a:pPr marL="0" lvl="0" indent="0" algn="ctr">
              <a:lnSpc>
                <a:spcPts val="5806"/>
              </a:lnSpc>
            </a:pPr>
            <a:r>
              <a:rPr lang="en-US" sz="2932" b="1" spc="454">
                <a:solidFill>
                  <a:srgbClr val="E61616"/>
                </a:solidFill>
                <a:latin typeface="Open Sauce Bold"/>
                <a:ea typeface="Open Sauce Bold"/>
                <a:cs typeface="Open Sauce Bold"/>
                <a:sym typeface="Open Sauce Bold"/>
              </a:rPr>
              <a:t>PODATKOWEJ TWÓJ E-PIT</a:t>
            </a:r>
          </a:p>
        </p:txBody>
      </p:sp>
      <p:sp>
        <p:nvSpPr>
          <p:cNvPr id="6" name="Freeform 6"/>
          <p:cNvSpPr/>
          <p:nvPr/>
        </p:nvSpPr>
        <p:spPr>
          <a:xfrm>
            <a:off x="2140363" y="7198558"/>
            <a:ext cx="4440460" cy="1114775"/>
          </a:xfrm>
          <a:custGeom>
            <a:avLst/>
            <a:gdLst/>
            <a:ahLst/>
            <a:cxnLst/>
            <a:rect l="l" t="t" r="r" b="b"/>
            <a:pathLst>
              <a:path w="4440460" h="1114775">
                <a:moveTo>
                  <a:pt x="0" y="0"/>
                </a:moveTo>
                <a:lnTo>
                  <a:pt x="4440460" y="0"/>
                </a:lnTo>
                <a:lnTo>
                  <a:pt x="4440460" y="1114775"/>
                </a:lnTo>
                <a:lnTo>
                  <a:pt x="0" y="1114775"/>
                </a:lnTo>
                <a:lnTo>
                  <a:pt x="0" y="0"/>
                </a:lnTo>
                <a:close/>
              </a:path>
            </a:pathLst>
          </a:custGeom>
          <a:blipFill>
            <a:blip r:embed="rId6"/>
            <a:stretch>
              <a:fillRect/>
            </a:stretch>
          </a:blipFill>
        </p:spPr>
      </p:sp>
      <p:sp>
        <p:nvSpPr>
          <p:cNvPr id="7" name="TextBox 7"/>
          <p:cNvSpPr txBox="1"/>
          <p:nvPr/>
        </p:nvSpPr>
        <p:spPr>
          <a:xfrm>
            <a:off x="3945930" y="1945092"/>
            <a:ext cx="10269185" cy="943063"/>
          </a:xfrm>
          <a:prstGeom prst="rect">
            <a:avLst/>
          </a:prstGeom>
        </p:spPr>
        <p:txBody>
          <a:bodyPr lIns="0" tIns="0" rIns="0" bIns="0" rtlCol="0" anchor="t">
            <a:spAutoFit/>
          </a:bodyPr>
          <a:lstStyle/>
          <a:p>
            <a:pPr algn="ctr">
              <a:lnSpc>
                <a:spcPts val="6916"/>
              </a:lnSpc>
            </a:pPr>
            <a:r>
              <a:rPr lang="en-US" sz="6013">
                <a:solidFill>
                  <a:srgbClr val="695C4A"/>
                </a:solidFill>
                <a:latin typeface="Brasika"/>
                <a:ea typeface="Brasika"/>
                <a:cs typeface="Brasika"/>
                <a:sym typeface="Brasika"/>
              </a:rPr>
              <a:t>POTRZEBUJEMY CIĘ!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1004362" y="9118283"/>
            <a:ext cx="13787769"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61283" y="116871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a:off x="14333364" y="0"/>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7" name="Freeform 7"/>
          <p:cNvSpPr/>
          <p:nvPr/>
        </p:nvSpPr>
        <p:spPr>
          <a:xfrm flipV="1">
            <a:off x="-1433792" y="6172200"/>
            <a:ext cx="5388429" cy="4114800"/>
          </a:xfrm>
          <a:custGeom>
            <a:avLst/>
            <a:gdLst/>
            <a:ahLst/>
            <a:cxnLst/>
            <a:rect l="l" t="t" r="r" b="b"/>
            <a:pathLst>
              <a:path w="5388429" h="4114800">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8" name="Freeform 8"/>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AutoShape 9"/>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0" name="Freeform 10"/>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6"/>
            <a:stretch>
              <a:fillRect/>
            </a:stretch>
          </a:blipFill>
        </p:spPr>
      </p:sp>
      <p:sp>
        <p:nvSpPr>
          <p:cNvPr id="11" name="TextBox 11"/>
          <p:cNvSpPr txBox="1"/>
          <p:nvPr/>
        </p:nvSpPr>
        <p:spPr>
          <a:xfrm>
            <a:off x="4832820" y="2789011"/>
            <a:ext cx="8622360" cy="4651828"/>
          </a:xfrm>
          <a:prstGeom prst="rect">
            <a:avLst/>
          </a:prstGeom>
        </p:spPr>
        <p:txBody>
          <a:bodyPr lIns="0" tIns="0" rIns="0" bIns="0" rtlCol="0" anchor="t">
            <a:spAutoFit/>
          </a:bodyPr>
          <a:lstStyle/>
          <a:p>
            <a:pPr algn="ctr">
              <a:lnSpc>
                <a:spcPts val="11904"/>
              </a:lnSpc>
            </a:pPr>
            <a:r>
              <a:rPr lang="en-US" sz="10351" dirty="0" err="1">
                <a:solidFill>
                  <a:srgbClr val="695C4A"/>
                </a:solidFill>
                <a:latin typeface="Brasika"/>
                <a:ea typeface="Brasika"/>
                <a:cs typeface="Brasika"/>
                <a:sym typeface="Brasika"/>
              </a:rPr>
              <a:t>Dziękujemy</a:t>
            </a:r>
            <a:r>
              <a:rPr lang="en-US" sz="10351" dirty="0">
                <a:solidFill>
                  <a:srgbClr val="695C4A"/>
                </a:solidFill>
                <a:latin typeface="Brasika"/>
                <a:ea typeface="Brasika"/>
                <a:cs typeface="Brasika"/>
                <a:sym typeface="Brasika"/>
              </a:rPr>
              <a:t> za </a:t>
            </a:r>
            <a:r>
              <a:rPr lang="en-US" sz="10351" dirty="0" err="1">
                <a:solidFill>
                  <a:srgbClr val="695C4A"/>
                </a:solidFill>
                <a:latin typeface="Brasika"/>
                <a:ea typeface="Brasika"/>
                <a:cs typeface="Brasika"/>
                <a:sym typeface="Brasika"/>
              </a:rPr>
              <a:t>udział</a:t>
            </a:r>
            <a:r>
              <a:rPr lang="en-US" sz="10351" dirty="0">
                <a:solidFill>
                  <a:srgbClr val="695C4A"/>
                </a:solidFill>
                <a:latin typeface="Brasika"/>
                <a:ea typeface="Brasika"/>
                <a:cs typeface="Brasika"/>
                <a:sym typeface="Brasika"/>
              </a:rPr>
              <a:t> </a:t>
            </a:r>
            <a:br>
              <a:rPr lang="pl-PL" sz="10351">
                <a:solidFill>
                  <a:srgbClr val="695C4A"/>
                </a:solidFill>
                <a:latin typeface="Brasika"/>
                <a:ea typeface="Brasika"/>
                <a:cs typeface="Brasika"/>
                <a:sym typeface="Brasika"/>
              </a:rPr>
            </a:br>
            <a:r>
              <a:rPr lang="en-US" sz="10351">
                <a:solidFill>
                  <a:srgbClr val="695C4A"/>
                </a:solidFill>
                <a:latin typeface="Brasika"/>
                <a:ea typeface="Brasika"/>
                <a:cs typeface="Brasika"/>
                <a:sym typeface="Brasika"/>
              </a:rPr>
              <a:t>w </a:t>
            </a:r>
            <a:r>
              <a:rPr lang="en-US" sz="10351" dirty="0" err="1">
                <a:solidFill>
                  <a:srgbClr val="695C4A"/>
                </a:solidFill>
                <a:latin typeface="Brasika"/>
                <a:ea typeface="Brasika"/>
                <a:cs typeface="Brasika"/>
                <a:sym typeface="Brasika"/>
              </a:rPr>
              <a:t>wystawie</a:t>
            </a:r>
            <a:endParaRPr lang="en-US" sz="10351" dirty="0">
              <a:solidFill>
                <a:srgbClr val="695C4A"/>
              </a:solidFill>
              <a:latin typeface="Brasika"/>
              <a:ea typeface="Brasika"/>
              <a:cs typeface="Brasika"/>
              <a:sym typeface="Brasik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TextBox 6"/>
          <p:cNvSpPr txBox="1"/>
          <p:nvPr/>
        </p:nvSpPr>
        <p:spPr>
          <a:xfrm>
            <a:off x="1531382" y="2720924"/>
            <a:ext cx="15283240" cy="2422576"/>
          </a:xfrm>
          <a:prstGeom prst="rect">
            <a:avLst/>
          </a:prstGeom>
        </p:spPr>
        <p:txBody>
          <a:bodyPr lIns="0" tIns="0" rIns="0" bIns="0" rtlCol="0" anchor="t">
            <a:spAutoFit/>
          </a:bodyPr>
          <a:lstStyle/>
          <a:p>
            <a:pPr algn="ctr">
              <a:lnSpc>
                <a:spcPts val="9209"/>
              </a:lnSpc>
            </a:pPr>
            <a:r>
              <a:rPr lang="en-US" sz="8007">
                <a:solidFill>
                  <a:srgbClr val="695C4A"/>
                </a:solidFill>
                <a:latin typeface="Brasika"/>
                <a:ea typeface="Brasika"/>
                <a:cs typeface="Brasika"/>
                <a:sym typeface="Brasika"/>
              </a:rPr>
              <a:t>Wolanów, </a:t>
            </a:r>
          </a:p>
          <a:p>
            <a:pPr algn="ctr">
              <a:lnSpc>
                <a:spcPts val="9209"/>
              </a:lnSpc>
            </a:pPr>
            <a:r>
              <a:rPr lang="en-US" sz="8007">
                <a:solidFill>
                  <a:srgbClr val="695C4A"/>
                </a:solidFill>
                <a:latin typeface="Brasika"/>
                <a:ea typeface="Brasika"/>
                <a:cs typeface="Brasika"/>
                <a:sym typeface="Brasika"/>
              </a:rPr>
              <a:t>09.02 - 21.02.2025</a:t>
            </a:r>
          </a:p>
        </p:txBody>
      </p:sp>
      <p:sp>
        <p:nvSpPr>
          <p:cNvPr id="7" name="TextBox 7"/>
          <p:cNvSpPr txBox="1"/>
          <p:nvPr/>
        </p:nvSpPr>
        <p:spPr>
          <a:xfrm>
            <a:off x="4138536" y="5099658"/>
            <a:ext cx="10068931" cy="1729363"/>
          </a:xfrm>
          <a:prstGeom prst="rect">
            <a:avLst/>
          </a:prstGeom>
        </p:spPr>
        <p:txBody>
          <a:bodyPr lIns="0" tIns="0" rIns="0" bIns="0" rtlCol="0" anchor="t">
            <a:spAutoFit/>
          </a:bodyPr>
          <a:lstStyle/>
          <a:p>
            <a:pPr marL="0" lvl="0" indent="0" algn="ctr">
              <a:lnSpc>
                <a:spcPts val="7127"/>
              </a:lnSpc>
            </a:pPr>
            <a:r>
              <a:rPr lang="en-US" sz="3599" b="1" spc="557" dirty="0">
                <a:solidFill>
                  <a:srgbClr val="695C4A"/>
                </a:solidFill>
                <a:latin typeface="Open Sauce Bold"/>
                <a:ea typeface="Open Sauce Bold"/>
                <a:cs typeface="Open Sauce Bold"/>
                <a:sym typeface="Open Sauce Bold"/>
              </a:rPr>
              <a:t>GMINNE CENTRUM KULTURY </a:t>
            </a:r>
            <a:br>
              <a:rPr lang="pl-PL" sz="3599" b="1" spc="557" dirty="0">
                <a:solidFill>
                  <a:srgbClr val="695C4A"/>
                </a:solidFill>
                <a:latin typeface="Open Sauce Bold"/>
                <a:ea typeface="Open Sauce Bold"/>
                <a:cs typeface="Open Sauce Bold"/>
                <a:sym typeface="Open Sauce Bold"/>
              </a:rPr>
            </a:br>
            <a:r>
              <a:rPr lang="en-US" sz="3599" b="1" spc="557" dirty="0">
                <a:solidFill>
                  <a:srgbClr val="695C4A"/>
                </a:solidFill>
                <a:latin typeface="Open Sauce Bold"/>
                <a:ea typeface="Open Sauce Bold"/>
                <a:cs typeface="Open Sauce Bold"/>
                <a:sym typeface="Open Sauce Bold"/>
              </a:rPr>
              <a:t>I BIBLIOTEKI W WOLANOWIE</a:t>
            </a:r>
          </a:p>
        </p:txBody>
      </p:sp>
      <p:sp>
        <p:nvSpPr>
          <p:cNvPr id="8" name="Freeform 8"/>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9" name="Freeform 9"/>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10" name="Freeform 10"/>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AutoShape 13"/>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4" name="Freeform 14"/>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2580078" y="914720"/>
            <a:ext cx="13405020" cy="1819276"/>
          </a:xfrm>
          <a:prstGeom prst="rect">
            <a:avLst/>
          </a:prstGeom>
        </p:spPr>
        <p:txBody>
          <a:bodyPr lIns="0" tIns="0" rIns="0" bIns="0" rtlCol="0" anchor="t">
            <a:spAutoFit/>
          </a:bodyPr>
          <a:lstStyle/>
          <a:p>
            <a:pPr algn="ctr">
              <a:lnSpc>
                <a:spcPts val="6900"/>
              </a:lnSpc>
            </a:pPr>
            <a:r>
              <a:rPr lang="en-US" sz="6000" dirty="0" err="1">
                <a:solidFill>
                  <a:srgbClr val="695C4A"/>
                </a:solidFill>
                <a:latin typeface="Brasika"/>
                <a:ea typeface="Brasika"/>
                <a:cs typeface="Brasika"/>
                <a:sym typeface="Brasika"/>
              </a:rPr>
              <a:t>Czym</a:t>
            </a:r>
            <a:r>
              <a:rPr lang="en-US" sz="6000" dirty="0">
                <a:solidFill>
                  <a:srgbClr val="695C4A"/>
                </a:solidFill>
                <a:latin typeface="Brasika"/>
                <a:ea typeface="Brasika"/>
                <a:cs typeface="Brasika"/>
                <a:sym typeface="Brasika"/>
              </a:rPr>
              <a:t> jest </a:t>
            </a:r>
            <a:br>
              <a:rPr lang="pl-PL" sz="6000" dirty="0">
                <a:solidFill>
                  <a:srgbClr val="695C4A"/>
                </a:solidFill>
                <a:latin typeface="Brasika"/>
                <a:ea typeface="Brasika"/>
                <a:cs typeface="Brasika"/>
                <a:sym typeface="Brasika"/>
              </a:rPr>
            </a:br>
            <a:r>
              <a:rPr lang="en-US" sz="6000" dirty="0">
                <a:solidFill>
                  <a:srgbClr val="695C4A"/>
                </a:solidFill>
                <a:latin typeface="Brasika"/>
                <a:ea typeface="Brasika"/>
                <a:cs typeface="Brasika"/>
                <a:sym typeface="Brasika"/>
              </a:rPr>
              <a:t>“</a:t>
            </a:r>
            <a:r>
              <a:rPr lang="en-US" sz="6000" dirty="0" err="1">
                <a:solidFill>
                  <a:srgbClr val="695C4A"/>
                </a:solidFill>
                <a:latin typeface="Brasika"/>
                <a:ea typeface="Brasika"/>
                <a:cs typeface="Brasika"/>
                <a:sym typeface="Brasika"/>
              </a:rPr>
              <a:t>Cykl</a:t>
            </a:r>
            <a:r>
              <a:rPr lang="en-US" sz="6000" dirty="0">
                <a:solidFill>
                  <a:srgbClr val="695C4A"/>
                </a:solidFill>
                <a:latin typeface="Brasika"/>
                <a:ea typeface="Brasika"/>
                <a:cs typeface="Brasika"/>
                <a:sym typeface="Brasika"/>
              </a:rPr>
              <a:t> </a:t>
            </a:r>
            <a:r>
              <a:rPr lang="en-US" sz="6000" dirty="0" err="1">
                <a:solidFill>
                  <a:srgbClr val="695C4A"/>
                </a:solidFill>
                <a:latin typeface="Brasika"/>
                <a:ea typeface="Brasika"/>
                <a:cs typeface="Brasika"/>
                <a:sym typeface="Brasika"/>
              </a:rPr>
              <a:t>Wystaw</a:t>
            </a:r>
            <a:r>
              <a:rPr lang="en-US" sz="6000" dirty="0">
                <a:solidFill>
                  <a:srgbClr val="695C4A"/>
                </a:solidFill>
                <a:latin typeface="Brasika"/>
                <a:ea typeface="Brasika"/>
                <a:cs typeface="Brasika"/>
                <a:sym typeface="Brasika"/>
              </a:rPr>
              <a:t> </a:t>
            </a:r>
            <a:r>
              <a:rPr lang="en-US" sz="6000" dirty="0" err="1">
                <a:solidFill>
                  <a:srgbClr val="695C4A"/>
                </a:solidFill>
                <a:latin typeface="Brasika"/>
                <a:ea typeface="Brasika"/>
                <a:cs typeface="Brasika"/>
                <a:sym typeface="Brasika"/>
              </a:rPr>
              <a:t>Prywaciarze</a:t>
            </a:r>
            <a:r>
              <a:rPr lang="en-US" sz="6000" dirty="0">
                <a:solidFill>
                  <a:srgbClr val="695C4A"/>
                </a:solidFill>
                <a:latin typeface="Brasika"/>
                <a:ea typeface="Brasika"/>
                <a:cs typeface="Brasika"/>
                <a:sym typeface="Brasika"/>
              </a:rPr>
              <a:t>”?</a:t>
            </a:r>
          </a:p>
        </p:txBody>
      </p:sp>
      <p:sp>
        <p:nvSpPr>
          <p:cNvPr id="3" name="TextBox 3"/>
          <p:cNvSpPr txBox="1"/>
          <p:nvPr/>
        </p:nvSpPr>
        <p:spPr>
          <a:xfrm>
            <a:off x="2302902" y="3092918"/>
            <a:ext cx="13682197" cy="5695790"/>
          </a:xfrm>
          <a:prstGeom prst="rect">
            <a:avLst/>
          </a:prstGeom>
        </p:spPr>
        <p:txBody>
          <a:bodyPr lIns="0" tIns="0" rIns="0" bIns="0" rtlCol="0" anchor="t">
            <a:spAutoFit/>
          </a:bodyPr>
          <a:lstStyle/>
          <a:p>
            <a:pPr marL="0" lvl="0" indent="0" algn="just">
              <a:lnSpc>
                <a:spcPts val="4476"/>
              </a:lnSpc>
            </a:pPr>
            <a:r>
              <a:rPr lang="en-US" sz="2260" dirty="0" err="1">
                <a:solidFill>
                  <a:srgbClr val="827564"/>
                </a:solidFill>
                <a:latin typeface="Livvic"/>
                <a:ea typeface="Livvic"/>
                <a:cs typeface="Livvic"/>
                <a:sym typeface="Livvic"/>
              </a:rPr>
              <a:t>Cykl</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Wystaw</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Prywaciarze</a:t>
            </a:r>
            <a:r>
              <a:rPr lang="en-US" sz="2260" dirty="0">
                <a:solidFill>
                  <a:srgbClr val="827564"/>
                </a:solidFill>
                <a:latin typeface="Livvic"/>
                <a:ea typeface="Livvic"/>
                <a:cs typeface="Livvic"/>
                <a:sym typeface="Livvic"/>
              </a:rPr>
              <a:t> – </a:t>
            </a:r>
            <a:r>
              <a:rPr lang="en-US" sz="2260" dirty="0" err="1">
                <a:solidFill>
                  <a:srgbClr val="827564"/>
                </a:solidFill>
                <a:latin typeface="Livvic"/>
                <a:ea typeface="Livvic"/>
                <a:cs typeface="Livvic"/>
                <a:sym typeface="Livvic"/>
              </a:rPr>
              <a:t>początki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polskiej</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Mikro</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Przedsiębiorczości</a:t>
            </a:r>
            <a:r>
              <a:rPr lang="en-US" sz="2260" dirty="0">
                <a:solidFill>
                  <a:srgbClr val="827564"/>
                </a:solidFill>
                <a:latin typeface="Livvic"/>
                <a:ea typeface="Livvic"/>
                <a:cs typeface="Livvic"/>
                <a:sym typeface="Livvic"/>
              </a:rPr>
              <a:t>" to </a:t>
            </a:r>
            <a:r>
              <a:rPr lang="en-US" sz="2260" dirty="0" err="1">
                <a:solidFill>
                  <a:srgbClr val="827564"/>
                </a:solidFill>
                <a:latin typeface="Livvic"/>
                <a:ea typeface="Livvic"/>
                <a:cs typeface="Livvic"/>
                <a:sym typeface="Livvic"/>
              </a:rPr>
              <a:t>projekt</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realizowany</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przez</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Fundację</a:t>
            </a:r>
            <a:r>
              <a:rPr lang="en-US" sz="2260" dirty="0">
                <a:solidFill>
                  <a:srgbClr val="827564"/>
                </a:solidFill>
                <a:latin typeface="Livvic"/>
                <a:ea typeface="Livvic"/>
                <a:cs typeface="Livvic"/>
                <a:sym typeface="Livvic"/>
              </a:rPr>
              <a:t> od 2012 </a:t>
            </a:r>
            <a:r>
              <a:rPr lang="en-US" sz="2260" dirty="0" err="1">
                <a:solidFill>
                  <a:srgbClr val="827564"/>
                </a:solidFill>
                <a:latin typeface="Livvic"/>
                <a:ea typeface="Livvic"/>
                <a:cs typeface="Livvic"/>
                <a:sym typeface="Livvic"/>
              </a:rPr>
              <a:t>roku</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mający</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na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celu</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przedstawienie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historii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polskiej</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mikroprzedsiębiorczości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zmianę</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jej</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wizerunku</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Wystawa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ukazuje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trudną</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drogę</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prywatnej</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inicjatywy</a:t>
            </a:r>
            <a:r>
              <a:rPr lang="en-US" sz="2260" dirty="0">
                <a:solidFill>
                  <a:srgbClr val="827564"/>
                </a:solidFill>
                <a:latin typeface="Livvic"/>
                <a:ea typeface="Livvic"/>
                <a:cs typeface="Livvic"/>
                <a:sym typeface="Livvic"/>
              </a:rPr>
              <a:t> w </a:t>
            </a:r>
            <a:r>
              <a:rPr lang="en-US" sz="2260" dirty="0" err="1">
                <a:solidFill>
                  <a:srgbClr val="827564"/>
                </a:solidFill>
                <a:latin typeface="Livvic"/>
                <a:ea typeface="Livvic"/>
                <a:cs typeface="Livvic"/>
                <a:sym typeface="Livvic"/>
              </a:rPr>
              <a:t>powojennej</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Polsce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gdzie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mimo</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oficjalnych</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deklaracji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poparcia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drobni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przedsiębiorcy</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byli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często</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traktowani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jako</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pasożyty</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społeczne</a:t>
            </a:r>
            <a:r>
              <a:rPr lang="en-US" sz="2260" dirty="0">
                <a:solidFill>
                  <a:srgbClr val="827564"/>
                </a:solidFill>
                <a:latin typeface="Livvic"/>
                <a:ea typeface="Livvic"/>
                <a:cs typeface="Livvic"/>
                <a:sym typeface="Livvic"/>
              </a:rPr>
              <a:t>" </a:t>
            </a:r>
            <a:br>
              <a:rPr lang="pl-PL" sz="2260" dirty="0">
                <a:solidFill>
                  <a:srgbClr val="827564"/>
                </a:solidFill>
                <a:latin typeface="Livvic"/>
                <a:ea typeface="Livvic"/>
                <a:cs typeface="Livvic"/>
                <a:sym typeface="Livvic"/>
              </a:rPr>
            </a:br>
            <a:r>
              <a:rPr lang="en-US" sz="2260" dirty="0" err="1">
                <a:solidFill>
                  <a:srgbClr val="827564"/>
                </a:solidFill>
                <a:latin typeface="Livvic"/>
                <a:ea typeface="Livvic"/>
                <a:cs typeface="Livvic"/>
                <a:sym typeface="Livvic"/>
              </a:rPr>
              <a:t>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napotykali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liczne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przeszkody</a:t>
            </a:r>
            <a:r>
              <a:rPr lang="en-US" sz="2260" dirty="0">
                <a:solidFill>
                  <a:srgbClr val="827564"/>
                </a:solidFill>
                <a:latin typeface="Livvic"/>
                <a:ea typeface="Livvic"/>
                <a:cs typeface="Livvic"/>
                <a:sym typeface="Livvic"/>
              </a:rPr>
              <a:t> ze </a:t>
            </a:r>
            <a:r>
              <a:rPr lang="en-US" sz="2260" dirty="0" err="1">
                <a:solidFill>
                  <a:srgbClr val="827564"/>
                </a:solidFill>
                <a:latin typeface="Livvic"/>
                <a:ea typeface="Livvic"/>
                <a:cs typeface="Livvic"/>
                <a:sym typeface="Livvic"/>
              </a:rPr>
              <a:t>strony</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państwa</a:t>
            </a:r>
            <a:r>
              <a:rPr lang="en-US" sz="2260" dirty="0">
                <a:solidFill>
                  <a:srgbClr val="827564"/>
                </a:solidFill>
                <a:latin typeface="Livvic"/>
                <a:ea typeface="Livvic"/>
                <a:cs typeface="Livvic"/>
                <a:sym typeface="Livvic"/>
              </a:rPr>
              <a:t>. Projekt </a:t>
            </a:r>
            <a:r>
              <a:rPr lang="en-US" sz="2260" dirty="0" err="1">
                <a:solidFill>
                  <a:srgbClr val="827564"/>
                </a:solidFill>
                <a:latin typeface="Livvic"/>
                <a:ea typeface="Livvic"/>
                <a:cs typeface="Livvic"/>
                <a:sym typeface="Livvic"/>
              </a:rPr>
              <a:t>prezentuje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konkretne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historie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mikroprzedsiębiorców</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podkreślając</a:t>
            </a:r>
            <a:r>
              <a:rPr lang="en-US" sz="2260" dirty="0">
                <a:solidFill>
                  <a:srgbClr val="827564"/>
                </a:solidFill>
                <a:latin typeface="Livvic"/>
                <a:ea typeface="Livvic"/>
                <a:cs typeface="Livvic"/>
                <a:sym typeface="Livvic"/>
              </a:rPr>
              <a:t> ich </a:t>
            </a:r>
            <a:r>
              <a:rPr lang="en-US" sz="2260" dirty="0" err="1">
                <a:solidFill>
                  <a:srgbClr val="827564"/>
                </a:solidFill>
                <a:latin typeface="Livvic"/>
                <a:ea typeface="Livvic"/>
                <a:cs typeface="Livvic"/>
                <a:sym typeface="Livvic"/>
              </a:rPr>
              <a:t>kluczową</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rolę</a:t>
            </a:r>
            <a:r>
              <a:rPr lang="en-US" sz="2260" dirty="0">
                <a:solidFill>
                  <a:srgbClr val="827564"/>
                </a:solidFill>
                <a:latin typeface="Livvic"/>
                <a:ea typeface="Livvic"/>
                <a:cs typeface="Livvic"/>
                <a:sym typeface="Livvic"/>
              </a:rPr>
              <a:t> w </a:t>
            </a:r>
            <a:r>
              <a:rPr lang="en-US" sz="2260" dirty="0" err="1">
                <a:solidFill>
                  <a:srgbClr val="827564"/>
                </a:solidFill>
                <a:latin typeface="Livvic"/>
                <a:ea typeface="Livvic"/>
                <a:cs typeface="Livvic"/>
                <a:sym typeface="Livvic"/>
              </a:rPr>
              <a:t>polskiej</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gospodarce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zwracając</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uwagę</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na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bariery</a:t>
            </a:r>
            <a:r>
              <a:rPr lang="en-US" sz="2260" dirty="0">
                <a:solidFill>
                  <a:srgbClr val="827564"/>
                </a:solidFill>
                <a:latin typeface="Livvic"/>
                <a:ea typeface="Livvic"/>
                <a:cs typeface="Livvic"/>
                <a:sym typeface="Livvic"/>
              </a:rPr>
              <a:t>, z </a:t>
            </a:r>
            <a:r>
              <a:rPr lang="en-US" sz="2260" dirty="0" err="1">
                <a:solidFill>
                  <a:srgbClr val="827564"/>
                </a:solidFill>
                <a:latin typeface="Livvic"/>
                <a:ea typeface="Livvic"/>
                <a:cs typeface="Livvic"/>
                <a:sym typeface="Livvic"/>
              </a:rPr>
              <a:t>jakimi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się</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spotykali</a:t>
            </a:r>
            <a:r>
              <a:rPr lang="en-US" sz="2260" dirty="0">
                <a:solidFill>
                  <a:srgbClr val="827564"/>
                </a:solidFill>
                <a:latin typeface="Livvic"/>
                <a:ea typeface="Livvic"/>
                <a:cs typeface="Livvic"/>
                <a:sym typeface="Livvic"/>
              </a:rPr>
              <a:t> - od </a:t>
            </a:r>
            <a:r>
              <a:rPr lang="en-US" sz="2260" dirty="0" err="1">
                <a:solidFill>
                  <a:srgbClr val="827564"/>
                </a:solidFill>
                <a:latin typeface="Livvic"/>
                <a:ea typeface="Livvic"/>
                <a:cs typeface="Livvic"/>
                <a:sym typeface="Livvic"/>
              </a:rPr>
              <a:t>braku</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równych</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praw</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przez</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niestabilność</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przepisów</a:t>
            </a:r>
            <a:r>
              <a:rPr lang="en-US" sz="2260" dirty="0">
                <a:solidFill>
                  <a:srgbClr val="827564"/>
                </a:solidFill>
                <a:latin typeface="Livvic"/>
                <a:ea typeface="Livvic"/>
                <a:cs typeface="Livvic"/>
                <a:sym typeface="Livvic"/>
              </a:rPr>
              <a:t>, po </a:t>
            </a:r>
            <a:r>
              <a:rPr lang="en-US" sz="2260" dirty="0" err="1">
                <a:solidFill>
                  <a:srgbClr val="827564"/>
                </a:solidFill>
                <a:latin typeface="Livvic"/>
                <a:ea typeface="Livvic"/>
                <a:cs typeface="Livvic"/>
                <a:sym typeface="Livvic"/>
              </a:rPr>
              <a:t>pełną</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odpowiedzialność</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osobistą</a:t>
            </a:r>
            <a:r>
              <a:rPr lang="en-US" sz="2260" dirty="0">
                <a:solidFill>
                  <a:srgbClr val="827564"/>
                </a:solidFill>
                <a:latin typeface="Livvic"/>
                <a:ea typeface="Livvic"/>
                <a:cs typeface="Livvic"/>
                <a:sym typeface="Livvic"/>
              </a:rPr>
              <a:t>. Celem </a:t>
            </a:r>
            <a:r>
              <a:rPr lang="en-US" sz="2260" dirty="0" err="1">
                <a:solidFill>
                  <a:srgbClr val="827564"/>
                </a:solidFill>
                <a:latin typeface="Livvic"/>
                <a:ea typeface="Livvic"/>
                <a:cs typeface="Livvic"/>
                <a:sym typeface="Livvic"/>
              </a:rPr>
              <a:t>wystawy</a:t>
            </a:r>
            <a:r>
              <a:rPr lang="en-US" sz="2260" dirty="0">
                <a:solidFill>
                  <a:srgbClr val="827564"/>
                </a:solidFill>
                <a:latin typeface="Livvic"/>
                <a:ea typeface="Livvic"/>
                <a:cs typeface="Livvic"/>
                <a:sym typeface="Livvic"/>
              </a:rPr>
              <a:t> jest </a:t>
            </a:r>
            <a:r>
              <a:rPr lang="en-US" sz="2260" dirty="0" err="1">
                <a:solidFill>
                  <a:srgbClr val="827564"/>
                </a:solidFill>
                <a:latin typeface="Livvic"/>
                <a:ea typeface="Livvic"/>
                <a:cs typeface="Livvic"/>
                <a:sym typeface="Livvic"/>
              </a:rPr>
              <a:t>nie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tylko</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dokumentacja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historyczna</a:t>
            </a:r>
            <a:r>
              <a:rPr lang="en-US" sz="2260" dirty="0">
                <a:solidFill>
                  <a:srgbClr val="827564"/>
                </a:solidFill>
                <a:latin typeface="Livvic"/>
                <a:ea typeface="Livvic"/>
                <a:cs typeface="Livvic"/>
                <a:sym typeface="Livvic"/>
              </a:rPr>
              <a:t>, ale </a:t>
            </a:r>
            <a:r>
              <a:rPr lang="en-US" sz="2260" dirty="0" err="1">
                <a:solidFill>
                  <a:srgbClr val="827564"/>
                </a:solidFill>
                <a:latin typeface="Livvic"/>
                <a:ea typeface="Livvic"/>
                <a:cs typeface="Livvic"/>
                <a:sym typeface="Livvic"/>
              </a:rPr>
              <a:t>także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zmiana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postrzegania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mikroprzedsiębiorczości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pokazanie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jej</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znaczenia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dla</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rozwoju</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ekonomicznego</a:t>
            </a:r>
            <a:r>
              <a:rPr lang="en-US" sz="2260" dirty="0">
                <a:solidFill>
                  <a:srgbClr val="827564"/>
                </a:solidFill>
                <a:latin typeface="Livvic"/>
                <a:ea typeface="Livvic"/>
                <a:cs typeface="Livvic"/>
                <a:sym typeface="Livvic"/>
              </a:rPr>
              <a:t> Polski </a:t>
            </a:r>
            <a:r>
              <a:rPr lang="en-US" sz="2260" dirty="0" err="1">
                <a:solidFill>
                  <a:srgbClr val="827564"/>
                </a:solidFill>
                <a:latin typeface="Livvic"/>
                <a:ea typeface="Livvic"/>
                <a:cs typeface="Livvic"/>
                <a:sym typeface="Livvic"/>
              </a:rPr>
              <a:t>oraz</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oddanie</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hołdu</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tym</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którzy</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mimo</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trudnych</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warunków</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tworzyli</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fundamenty</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wolnego</a:t>
            </a:r>
            <a:r>
              <a:rPr lang="en-US" sz="2260" dirty="0">
                <a:solidFill>
                  <a:srgbClr val="827564"/>
                </a:solidFill>
                <a:latin typeface="Livvic"/>
                <a:ea typeface="Livvic"/>
                <a:cs typeface="Livvic"/>
                <a:sym typeface="Livvic"/>
              </a:rPr>
              <a:t> </a:t>
            </a:r>
            <a:r>
              <a:rPr lang="en-US" sz="2260" dirty="0" err="1">
                <a:solidFill>
                  <a:srgbClr val="827564"/>
                </a:solidFill>
                <a:latin typeface="Livvic"/>
                <a:ea typeface="Livvic"/>
                <a:cs typeface="Livvic"/>
                <a:sym typeface="Livvic"/>
              </a:rPr>
              <a:t>rynku</a:t>
            </a:r>
            <a:r>
              <a:rPr lang="en-US" sz="2260" dirty="0">
                <a:solidFill>
                  <a:srgbClr val="827564"/>
                </a:solidFill>
                <a:latin typeface="Livvic"/>
                <a:ea typeface="Livvic"/>
                <a:cs typeface="Livvic"/>
                <a:sym typeface="Livvic"/>
              </a:rPr>
              <a:t>.</a:t>
            </a:r>
          </a:p>
        </p:txBody>
      </p:sp>
      <p:sp>
        <p:nvSpPr>
          <p:cNvPr id="4" name="Freeform 4"/>
          <p:cNvSpPr/>
          <p:nvPr/>
        </p:nvSpPr>
        <p:spPr>
          <a:xfrm>
            <a:off x="15030467" y="1281437"/>
            <a:ext cx="1114417" cy="1114417"/>
          </a:xfrm>
          <a:custGeom>
            <a:avLst/>
            <a:gdLst/>
            <a:ahLst/>
            <a:cxnLst/>
            <a:rect l="l" t="t" r="r" b="b"/>
            <a:pathLst>
              <a:path w="1114417" h="1114417">
                <a:moveTo>
                  <a:pt x="0" y="0"/>
                </a:moveTo>
                <a:lnTo>
                  <a:pt x="1114416" y="0"/>
                </a:lnTo>
                <a:lnTo>
                  <a:pt x="1114416" y="1114417"/>
                </a:lnTo>
                <a:lnTo>
                  <a:pt x="0" y="111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048280" y="1281437"/>
            <a:ext cx="1114417" cy="1114417"/>
          </a:xfrm>
          <a:custGeom>
            <a:avLst/>
            <a:gdLst/>
            <a:ahLst/>
            <a:cxnLst/>
            <a:rect l="l" t="t" r="r" b="b"/>
            <a:pathLst>
              <a:path w="1114417" h="1114417">
                <a:moveTo>
                  <a:pt x="0" y="0"/>
                </a:moveTo>
                <a:lnTo>
                  <a:pt x="1114417" y="0"/>
                </a:lnTo>
                <a:lnTo>
                  <a:pt x="1114417" y="1114417"/>
                </a:lnTo>
                <a:lnTo>
                  <a:pt x="0" y="111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4751862" y="2176788"/>
            <a:ext cx="557208" cy="557208"/>
          </a:xfrm>
          <a:custGeom>
            <a:avLst/>
            <a:gdLst/>
            <a:ahLst/>
            <a:cxnLst/>
            <a:rect l="l" t="t" r="r" b="b"/>
            <a:pathLst>
              <a:path w="557208" h="557208">
                <a:moveTo>
                  <a:pt x="0" y="0"/>
                </a:moveTo>
                <a:lnTo>
                  <a:pt x="557209" y="0"/>
                </a:lnTo>
                <a:lnTo>
                  <a:pt x="557209" y="557208"/>
                </a:lnTo>
                <a:lnTo>
                  <a:pt x="0" y="5572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2884092" y="2216150"/>
            <a:ext cx="557208" cy="557208"/>
          </a:xfrm>
          <a:custGeom>
            <a:avLst/>
            <a:gdLst/>
            <a:ahLst/>
            <a:cxnLst/>
            <a:rect l="l" t="t" r="r" b="b"/>
            <a:pathLst>
              <a:path w="557208" h="557208">
                <a:moveTo>
                  <a:pt x="0" y="0"/>
                </a:moveTo>
                <a:lnTo>
                  <a:pt x="557209" y="0"/>
                </a:lnTo>
                <a:lnTo>
                  <a:pt x="557209" y="557208"/>
                </a:lnTo>
                <a:lnTo>
                  <a:pt x="0" y="5572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490517" y="9073138"/>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4581345" y="9148863"/>
            <a:ext cx="3127077" cy="785051"/>
          </a:xfrm>
          <a:custGeom>
            <a:avLst/>
            <a:gdLst/>
            <a:ahLst/>
            <a:cxnLst/>
            <a:rect l="l" t="t" r="r" b="b"/>
            <a:pathLst>
              <a:path w="3127077" h="785051">
                <a:moveTo>
                  <a:pt x="0" y="0"/>
                </a:moveTo>
                <a:lnTo>
                  <a:pt x="3127077" y="0"/>
                </a:lnTo>
                <a:lnTo>
                  <a:pt x="3127077" y="785052"/>
                </a:lnTo>
                <a:lnTo>
                  <a:pt x="0" y="785052"/>
                </a:lnTo>
                <a:lnTo>
                  <a:pt x="0" y="0"/>
                </a:lnTo>
                <a:close/>
              </a:path>
            </a:pathLst>
          </a:custGeom>
          <a:blipFill>
            <a:blip r:embed="rId6"/>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1227990">
            <a:off x="9613770" y="3498743"/>
            <a:ext cx="14827617" cy="14692820"/>
          </a:xfrm>
          <a:custGeom>
            <a:avLst/>
            <a:gdLst/>
            <a:ahLst/>
            <a:cxnLst/>
            <a:rect l="l" t="t" r="r" b="b"/>
            <a:pathLst>
              <a:path w="14827617" h="14692820">
                <a:moveTo>
                  <a:pt x="0" y="0"/>
                </a:moveTo>
                <a:lnTo>
                  <a:pt x="14827616" y="0"/>
                </a:lnTo>
                <a:lnTo>
                  <a:pt x="14827616" y="14692820"/>
                </a:lnTo>
                <a:lnTo>
                  <a:pt x="0" y="14692820"/>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sp>
      <p:sp>
        <p:nvSpPr>
          <p:cNvPr id="3" name="Freeform 3"/>
          <p:cNvSpPr/>
          <p:nvPr/>
        </p:nvSpPr>
        <p:spPr>
          <a:xfrm>
            <a:off x="-3020228" y="-228756"/>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4" name="AutoShape 4"/>
          <p:cNvSpPr/>
          <p:nvPr/>
        </p:nvSpPr>
        <p:spPr>
          <a:xfrm flipV="1">
            <a:off x="1071562" y="3479380"/>
            <a:ext cx="0" cy="908450"/>
          </a:xfrm>
          <a:prstGeom prst="line">
            <a:avLst/>
          </a:prstGeom>
          <a:ln w="85725" cap="rnd">
            <a:solidFill>
              <a:srgbClr val="A69C8E"/>
            </a:solidFill>
            <a:prstDash val="solid"/>
            <a:headEnd type="none" w="sm" len="sm"/>
            <a:tailEnd type="none" w="sm" len="sm"/>
          </a:ln>
        </p:spPr>
      </p:sp>
      <p:sp>
        <p:nvSpPr>
          <p:cNvPr id="5" name="AutoShape 5"/>
          <p:cNvSpPr/>
          <p:nvPr/>
        </p:nvSpPr>
        <p:spPr>
          <a:xfrm flipV="1">
            <a:off x="1093949" y="4792616"/>
            <a:ext cx="0" cy="908450"/>
          </a:xfrm>
          <a:prstGeom prst="line">
            <a:avLst/>
          </a:prstGeom>
          <a:ln w="85725" cap="rnd">
            <a:solidFill>
              <a:srgbClr val="A69C8E"/>
            </a:solidFill>
            <a:prstDash val="solid"/>
            <a:headEnd type="none" w="sm" len="sm"/>
            <a:tailEnd type="none" w="sm" len="sm"/>
          </a:ln>
        </p:spPr>
      </p:sp>
      <p:sp>
        <p:nvSpPr>
          <p:cNvPr id="6" name="AutoShape 6"/>
          <p:cNvSpPr/>
          <p:nvPr/>
        </p:nvSpPr>
        <p:spPr>
          <a:xfrm flipH="1" flipV="1">
            <a:off x="1071562" y="6101116"/>
            <a:ext cx="6" cy="1382893"/>
          </a:xfrm>
          <a:prstGeom prst="line">
            <a:avLst/>
          </a:prstGeom>
          <a:ln w="85725" cap="rnd">
            <a:solidFill>
              <a:srgbClr val="A69C8E"/>
            </a:solidFill>
            <a:prstDash val="solid"/>
            <a:headEnd type="none" w="sm" len="sm"/>
            <a:tailEnd type="none" w="sm" len="sm"/>
          </a:ln>
        </p:spPr>
      </p:sp>
      <p:sp>
        <p:nvSpPr>
          <p:cNvPr id="7" name="AutoShape 7"/>
          <p:cNvSpPr/>
          <p:nvPr/>
        </p:nvSpPr>
        <p:spPr>
          <a:xfrm flipH="1" flipV="1">
            <a:off x="1093949" y="7884059"/>
            <a:ext cx="0" cy="1816049"/>
          </a:xfrm>
          <a:prstGeom prst="line">
            <a:avLst/>
          </a:prstGeom>
          <a:ln w="85725" cap="rnd">
            <a:solidFill>
              <a:srgbClr val="A69C8E"/>
            </a:solidFill>
            <a:prstDash val="solid"/>
            <a:headEnd type="none" w="sm" len="sm"/>
            <a:tailEnd type="none" w="sm" len="sm"/>
          </a:ln>
        </p:spPr>
      </p:sp>
      <p:sp>
        <p:nvSpPr>
          <p:cNvPr id="8" name="Freeform 8"/>
          <p:cNvSpPr/>
          <p:nvPr/>
        </p:nvSpPr>
        <p:spPr>
          <a:xfrm>
            <a:off x="13534321" y="3369628"/>
            <a:ext cx="2832233" cy="4025137"/>
          </a:xfrm>
          <a:custGeom>
            <a:avLst/>
            <a:gdLst/>
            <a:ahLst/>
            <a:cxnLst/>
            <a:rect l="l" t="t" r="r" b="b"/>
            <a:pathLst>
              <a:path w="2832233" h="4025137">
                <a:moveTo>
                  <a:pt x="0" y="0"/>
                </a:moveTo>
                <a:lnTo>
                  <a:pt x="2832233" y="0"/>
                </a:lnTo>
                <a:lnTo>
                  <a:pt x="2832233" y="4025137"/>
                </a:lnTo>
                <a:lnTo>
                  <a:pt x="0" y="40251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3747267" y="3536782"/>
            <a:ext cx="2406341" cy="3660436"/>
            <a:chOff x="0" y="0"/>
            <a:chExt cx="12559792" cy="19105484"/>
          </a:xfrm>
        </p:grpSpPr>
        <p:sp>
          <p:nvSpPr>
            <p:cNvPr id="10" name="Freeform 10"/>
            <p:cNvSpPr/>
            <p:nvPr/>
          </p:nvSpPr>
          <p:spPr>
            <a:xfrm>
              <a:off x="0" y="0"/>
              <a:ext cx="12559792" cy="19105485"/>
            </a:xfrm>
            <a:custGeom>
              <a:avLst/>
              <a:gdLst/>
              <a:ahLst/>
              <a:cxnLst/>
              <a:rect l="l" t="t" r="r" b="b"/>
              <a:pathLst>
                <a:path w="12559792" h="19105485">
                  <a:moveTo>
                    <a:pt x="12559792" y="320025"/>
                  </a:moveTo>
                  <a:lnTo>
                    <a:pt x="12559792" y="18785460"/>
                  </a:lnTo>
                  <a:cubicBezTo>
                    <a:pt x="12559792" y="18962274"/>
                    <a:pt x="12425007" y="19105485"/>
                    <a:pt x="12258598" y="19105485"/>
                  </a:cubicBezTo>
                  <a:lnTo>
                    <a:pt x="301194" y="19105485"/>
                  </a:lnTo>
                  <a:cubicBezTo>
                    <a:pt x="134784" y="19105485"/>
                    <a:pt x="0" y="18962274"/>
                    <a:pt x="0" y="18785460"/>
                  </a:cubicBezTo>
                  <a:lnTo>
                    <a:pt x="0" y="320025"/>
                  </a:lnTo>
                  <a:cubicBezTo>
                    <a:pt x="0" y="143211"/>
                    <a:pt x="134784" y="0"/>
                    <a:pt x="301194" y="0"/>
                  </a:cubicBezTo>
                  <a:lnTo>
                    <a:pt x="12258598" y="0"/>
                  </a:lnTo>
                  <a:cubicBezTo>
                    <a:pt x="12425007" y="0"/>
                    <a:pt x="12559792" y="143211"/>
                    <a:pt x="12559792" y="320025"/>
                  </a:cubicBezTo>
                  <a:close/>
                </a:path>
              </a:pathLst>
            </a:custGeom>
            <a:blipFill>
              <a:blip r:embed="rId8"/>
              <a:stretch>
                <a:fillRect l="-107586" r="-126326" b="-46249"/>
              </a:stretch>
            </a:blipFill>
          </p:spPr>
        </p:sp>
      </p:grpSp>
      <p:sp>
        <p:nvSpPr>
          <p:cNvPr id="11" name="Freeform 11"/>
          <p:cNvSpPr/>
          <p:nvPr/>
        </p:nvSpPr>
        <p:spPr>
          <a:xfrm>
            <a:off x="14827351" y="6328023"/>
            <a:ext cx="1326257" cy="3958977"/>
          </a:xfrm>
          <a:custGeom>
            <a:avLst/>
            <a:gdLst/>
            <a:ahLst/>
            <a:cxnLst/>
            <a:rect l="l" t="t" r="r" b="b"/>
            <a:pathLst>
              <a:path w="1326257" h="3958977">
                <a:moveTo>
                  <a:pt x="0" y="0"/>
                </a:moveTo>
                <a:lnTo>
                  <a:pt x="1326257" y="0"/>
                </a:lnTo>
                <a:lnTo>
                  <a:pt x="1326257" y="3958977"/>
                </a:lnTo>
                <a:lnTo>
                  <a:pt x="0" y="3958977"/>
                </a:lnTo>
                <a:lnTo>
                  <a:pt x="0" y="0"/>
                </a:lnTo>
                <a:close/>
              </a:path>
            </a:pathLst>
          </a:custGeom>
          <a:blipFill>
            <a:blip r:embed="rId9"/>
            <a:stretch>
              <a:fillRect/>
            </a:stretch>
          </a:blipFill>
        </p:spPr>
      </p:sp>
      <p:sp>
        <p:nvSpPr>
          <p:cNvPr id="12" name="Freeform 12"/>
          <p:cNvSpPr/>
          <p:nvPr/>
        </p:nvSpPr>
        <p:spPr>
          <a:xfrm>
            <a:off x="11295020" y="186054"/>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5035628" y="1370162"/>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12"/>
            <a:stretch>
              <a:fillRect/>
            </a:stretch>
          </a:blipFill>
        </p:spPr>
      </p:sp>
      <p:sp>
        <p:nvSpPr>
          <p:cNvPr id="14" name="TextBox 14"/>
          <p:cNvSpPr txBox="1"/>
          <p:nvPr/>
        </p:nvSpPr>
        <p:spPr>
          <a:xfrm>
            <a:off x="1093949" y="1000125"/>
            <a:ext cx="6067528" cy="1916852"/>
          </a:xfrm>
          <a:prstGeom prst="rect">
            <a:avLst/>
          </a:prstGeom>
        </p:spPr>
        <p:txBody>
          <a:bodyPr lIns="0" tIns="0" rIns="0" bIns="0" rtlCol="0" anchor="t">
            <a:spAutoFit/>
          </a:bodyPr>
          <a:lstStyle/>
          <a:p>
            <a:pPr algn="l">
              <a:lnSpc>
                <a:spcPts val="7321"/>
              </a:lnSpc>
            </a:pPr>
            <a:r>
              <a:rPr lang="en-US" sz="6366">
                <a:solidFill>
                  <a:srgbClr val="695C4A"/>
                </a:solidFill>
                <a:latin typeface="Brasika"/>
                <a:ea typeface="Brasika"/>
                <a:cs typeface="Brasika"/>
                <a:sym typeface="Brasika"/>
              </a:rPr>
              <a:t>Lokalna wystawa</a:t>
            </a:r>
          </a:p>
        </p:txBody>
      </p:sp>
      <p:sp>
        <p:nvSpPr>
          <p:cNvPr id="15" name="TextBox 15"/>
          <p:cNvSpPr txBox="1"/>
          <p:nvPr/>
        </p:nvSpPr>
        <p:spPr>
          <a:xfrm>
            <a:off x="1307866" y="6025634"/>
            <a:ext cx="6205143" cy="1459093"/>
          </a:xfrm>
          <a:prstGeom prst="rect">
            <a:avLst/>
          </a:prstGeom>
        </p:spPr>
        <p:txBody>
          <a:bodyPr lIns="0" tIns="0" rIns="0" bIns="0" rtlCol="0" anchor="t">
            <a:spAutoFit/>
          </a:bodyPr>
          <a:lstStyle/>
          <a:p>
            <a:pPr algn="l">
              <a:lnSpc>
                <a:spcPts val="5920"/>
              </a:lnSpc>
              <a:spcBef>
                <a:spcPct val="0"/>
              </a:spcBef>
            </a:pPr>
            <a:r>
              <a:rPr lang="en-US" sz="4228" b="1">
                <a:solidFill>
                  <a:srgbClr val="695C4A"/>
                </a:solidFill>
                <a:latin typeface="Open Sauce Heavy"/>
                <a:ea typeface="Open Sauce Heavy"/>
                <a:cs typeface="Open Sauce Heavy"/>
                <a:sym typeface="Open Sauce Heavy"/>
              </a:rPr>
              <a:t>KOMISARZ WYSTAWY?</a:t>
            </a:r>
          </a:p>
        </p:txBody>
      </p:sp>
      <p:sp>
        <p:nvSpPr>
          <p:cNvPr id="16" name="TextBox 16"/>
          <p:cNvSpPr txBox="1"/>
          <p:nvPr/>
        </p:nvSpPr>
        <p:spPr>
          <a:xfrm>
            <a:off x="1362264" y="3490974"/>
            <a:ext cx="2011873" cy="713939"/>
          </a:xfrm>
          <a:prstGeom prst="rect">
            <a:avLst/>
          </a:prstGeom>
        </p:spPr>
        <p:txBody>
          <a:bodyPr lIns="0" tIns="0" rIns="0" bIns="0" rtlCol="0" anchor="t">
            <a:spAutoFit/>
          </a:bodyPr>
          <a:lstStyle/>
          <a:p>
            <a:pPr algn="l">
              <a:lnSpc>
                <a:spcPts val="5920"/>
              </a:lnSpc>
              <a:spcBef>
                <a:spcPct val="0"/>
              </a:spcBef>
            </a:pPr>
            <a:r>
              <a:rPr lang="en-US" sz="4228" b="1">
                <a:solidFill>
                  <a:srgbClr val="695C4A"/>
                </a:solidFill>
                <a:latin typeface="Open Sauce Heavy"/>
                <a:ea typeface="Open Sauce Heavy"/>
                <a:cs typeface="Open Sauce Heavy"/>
                <a:sym typeface="Open Sauce Heavy"/>
              </a:rPr>
              <a:t>GDZIE?</a:t>
            </a:r>
          </a:p>
        </p:txBody>
      </p:sp>
      <p:sp>
        <p:nvSpPr>
          <p:cNvPr id="17" name="TextBox 17"/>
          <p:cNvSpPr txBox="1"/>
          <p:nvPr/>
        </p:nvSpPr>
        <p:spPr>
          <a:xfrm>
            <a:off x="8106510" y="3403180"/>
            <a:ext cx="4747953" cy="679450"/>
          </a:xfrm>
          <a:prstGeom prst="rect">
            <a:avLst/>
          </a:prstGeom>
        </p:spPr>
        <p:txBody>
          <a:bodyPr lIns="0" tIns="0" rIns="0" bIns="0" rtlCol="0" anchor="t">
            <a:spAutoFit/>
          </a:bodyPr>
          <a:lstStyle/>
          <a:p>
            <a:pPr algn="l">
              <a:lnSpc>
                <a:spcPts val="5599"/>
              </a:lnSpc>
              <a:spcBef>
                <a:spcPct val="0"/>
              </a:spcBef>
            </a:pPr>
            <a:r>
              <a:rPr lang="en-US" sz="3999" b="1">
                <a:solidFill>
                  <a:srgbClr val="827564"/>
                </a:solidFill>
                <a:latin typeface="Livvic Bold"/>
                <a:ea typeface="Livvic Bold"/>
                <a:cs typeface="Livvic Bold"/>
                <a:sym typeface="Livvic Bold"/>
              </a:rPr>
              <a:t>Wolanów</a:t>
            </a:r>
          </a:p>
        </p:txBody>
      </p:sp>
      <p:sp>
        <p:nvSpPr>
          <p:cNvPr id="18" name="TextBox 18"/>
          <p:cNvSpPr txBox="1"/>
          <p:nvPr/>
        </p:nvSpPr>
        <p:spPr>
          <a:xfrm>
            <a:off x="1362264" y="4776413"/>
            <a:ext cx="2011873" cy="713939"/>
          </a:xfrm>
          <a:prstGeom prst="rect">
            <a:avLst/>
          </a:prstGeom>
        </p:spPr>
        <p:txBody>
          <a:bodyPr lIns="0" tIns="0" rIns="0" bIns="0" rtlCol="0" anchor="t">
            <a:spAutoFit/>
          </a:bodyPr>
          <a:lstStyle/>
          <a:p>
            <a:pPr algn="l">
              <a:lnSpc>
                <a:spcPts val="5920"/>
              </a:lnSpc>
              <a:spcBef>
                <a:spcPct val="0"/>
              </a:spcBef>
            </a:pPr>
            <a:r>
              <a:rPr lang="en-US" sz="4228" b="1">
                <a:solidFill>
                  <a:srgbClr val="695C4A"/>
                </a:solidFill>
                <a:latin typeface="Open Sauce Heavy"/>
                <a:ea typeface="Open Sauce Heavy"/>
                <a:cs typeface="Open Sauce Heavy"/>
                <a:sym typeface="Open Sauce Heavy"/>
              </a:rPr>
              <a:t>KIEDY?</a:t>
            </a:r>
          </a:p>
        </p:txBody>
      </p:sp>
      <p:sp>
        <p:nvSpPr>
          <p:cNvPr id="19" name="TextBox 19"/>
          <p:cNvSpPr txBox="1"/>
          <p:nvPr/>
        </p:nvSpPr>
        <p:spPr>
          <a:xfrm>
            <a:off x="1362264" y="7872698"/>
            <a:ext cx="8622781" cy="1459093"/>
          </a:xfrm>
          <a:prstGeom prst="rect">
            <a:avLst/>
          </a:prstGeom>
        </p:spPr>
        <p:txBody>
          <a:bodyPr lIns="0" tIns="0" rIns="0" bIns="0" rtlCol="0" anchor="t">
            <a:spAutoFit/>
          </a:bodyPr>
          <a:lstStyle/>
          <a:p>
            <a:pPr algn="l">
              <a:lnSpc>
                <a:spcPts val="5920"/>
              </a:lnSpc>
            </a:pPr>
            <a:r>
              <a:rPr lang="en-US" sz="4228" b="1">
                <a:solidFill>
                  <a:srgbClr val="695C4A"/>
                </a:solidFill>
                <a:latin typeface="Open Sauce Heavy"/>
                <a:ea typeface="Open Sauce Heavy"/>
                <a:cs typeface="Open Sauce Heavy"/>
                <a:sym typeface="Open Sauce Heavy"/>
              </a:rPr>
              <a:t>ILE OSÓB </a:t>
            </a:r>
          </a:p>
          <a:p>
            <a:pPr algn="l">
              <a:lnSpc>
                <a:spcPts val="5920"/>
              </a:lnSpc>
              <a:spcBef>
                <a:spcPct val="0"/>
              </a:spcBef>
            </a:pPr>
            <a:r>
              <a:rPr lang="en-US" sz="4228" b="1">
                <a:solidFill>
                  <a:srgbClr val="695C4A"/>
                </a:solidFill>
                <a:latin typeface="Open Sauce Heavy"/>
                <a:ea typeface="Open Sauce Heavy"/>
                <a:cs typeface="Open Sauce Heavy"/>
                <a:sym typeface="Open Sauce Heavy"/>
              </a:rPr>
              <a:t>ODWIEDZAJĄCYCH?</a:t>
            </a:r>
          </a:p>
        </p:txBody>
      </p:sp>
      <p:sp>
        <p:nvSpPr>
          <p:cNvPr id="20" name="TextBox 20"/>
          <p:cNvSpPr txBox="1"/>
          <p:nvPr/>
        </p:nvSpPr>
        <p:spPr>
          <a:xfrm>
            <a:off x="8106510" y="8262519"/>
            <a:ext cx="3838093" cy="679450"/>
          </a:xfrm>
          <a:prstGeom prst="rect">
            <a:avLst/>
          </a:prstGeom>
        </p:spPr>
        <p:txBody>
          <a:bodyPr lIns="0" tIns="0" rIns="0" bIns="0" rtlCol="0" anchor="t">
            <a:spAutoFit/>
          </a:bodyPr>
          <a:lstStyle/>
          <a:p>
            <a:pPr algn="l">
              <a:lnSpc>
                <a:spcPts val="5599"/>
              </a:lnSpc>
              <a:spcBef>
                <a:spcPct val="0"/>
              </a:spcBef>
            </a:pPr>
            <a:r>
              <a:rPr lang="en-US" sz="3999" b="1">
                <a:solidFill>
                  <a:srgbClr val="827564"/>
                </a:solidFill>
                <a:latin typeface="Livvic Bold"/>
                <a:ea typeface="Livvic Bold"/>
                <a:cs typeface="Livvic Bold"/>
                <a:sym typeface="Livvic Bold"/>
              </a:rPr>
              <a:t>ok. 300 osób</a:t>
            </a:r>
          </a:p>
        </p:txBody>
      </p:sp>
      <p:sp>
        <p:nvSpPr>
          <p:cNvPr id="21" name="TextBox 21"/>
          <p:cNvSpPr txBox="1"/>
          <p:nvPr/>
        </p:nvSpPr>
        <p:spPr>
          <a:xfrm>
            <a:off x="8106510" y="6415455"/>
            <a:ext cx="4274616" cy="679450"/>
          </a:xfrm>
          <a:prstGeom prst="rect">
            <a:avLst/>
          </a:prstGeom>
        </p:spPr>
        <p:txBody>
          <a:bodyPr lIns="0" tIns="0" rIns="0" bIns="0" rtlCol="0" anchor="t">
            <a:spAutoFit/>
          </a:bodyPr>
          <a:lstStyle/>
          <a:p>
            <a:pPr algn="l">
              <a:lnSpc>
                <a:spcPts val="5599"/>
              </a:lnSpc>
              <a:spcBef>
                <a:spcPct val="0"/>
              </a:spcBef>
            </a:pPr>
            <a:r>
              <a:rPr lang="en-US" sz="3999" b="1">
                <a:solidFill>
                  <a:srgbClr val="827564"/>
                </a:solidFill>
                <a:latin typeface="Livvic Bold"/>
                <a:ea typeface="Livvic Bold"/>
                <a:cs typeface="Livvic Bold"/>
                <a:sym typeface="Livvic Bold"/>
              </a:rPr>
              <a:t>Piotr Kutkowski</a:t>
            </a:r>
          </a:p>
        </p:txBody>
      </p:sp>
      <p:sp>
        <p:nvSpPr>
          <p:cNvPr id="22" name="TextBox 22"/>
          <p:cNvSpPr txBox="1"/>
          <p:nvPr/>
        </p:nvSpPr>
        <p:spPr>
          <a:xfrm>
            <a:off x="8106510" y="4793657"/>
            <a:ext cx="4747953" cy="679450"/>
          </a:xfrm>
          <a:prstGeom prst="rect">
            <a:avLst/>
          </a:prstGeom>
        </p:spPr>
        <p:txBody>
          <a:bodyPr lIns="0" tIns="0" rIns="0" bIns="0" rtlCol="0" anchor="t">
            <a:spAutoFit/>
          </a:bodyPr>
          <a:lstStyle/>
          <a:p>
            <a:pPr algn="l">
              <a:lnSpc>
                <a:spcPts val="5599"/>
              </a:lnSpc>
              <a:spcBef>
                <a:spcPct val="0"/>
              </a:spcBef>
            </a:pPr>
            <a:r>
              <a:rPr lang="en-US" sz="3999" b="1">
                <a:solidFill>
                  <a:srgbClr val="827564"/>
                </a:solidFill>
                <a:latin typeface="Livvic Bold"/>
                <a:ea typeface="Livvic Bold"/>
                <a:cs typeface="Livvic Bold"/>
                <a:sym typeface="Livvic Bold"/>
              </a:rPr>
              <a:t>09.02 - 21.02.2025</a:t>
            </a:r>
          </a:p>
        </p:txBody>
      </p:sp>
      <p:sp>
        <p:nvSpPr>
          <p:cNvPr id="23" name="TextBox 23"/>
          <p:cNvSpPr txBox="1"/>
          <p:nvPr/>
        </p:nvSpPr>
        <p:spPr>
          <a:xfrm>
            <a:off x="13534321" y="7398283"/>
            <a:ext cx="1237898" cy="269945"/>
          </a:xfrm>
          <a:prstGeom prst="rect">
            <a:avLst/>
          </a:prstGeom>
        </p:spPr>
        <p:txBody>
          <a:bodyPr lIns="0" tIns="0" rIns="0" bIns="0" rtlCol="0" anchor="t">
            <a:spAutoFit/>
          </a:bodyPr>
          <a:lstStyle/>
          <a:p>
            <a:pPr marL="0" lvl="0" indent="0" algn="l">
              <a:lnSpc>
                <a:spcPts val="2410"/>
              </a:lnSpc>
            </a:pPr>
            <a:r>
              <a:rPr lang="en-US" sz="1217">
                <a:solidFill>
                  <a:srgbClr val="827564"/>
                </a:solidFill>
                <a:latin typeface="Livvic"/>
                <a:ea typeface="Livvic"/>
                <a:cs typeface="Livvic"/>
                <a:sym typeface="Livvic"/>
              </a:rPr>
              <a:t>fot. P. Kutkowski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2852131">
            <a:off x="-9228058" y="477126"/>
            <a:ext cx="18930865" cy="18758766"/>
          </a:xfrm>
          <a:custGeom>
            <a:avLst/>
            <a:gdLst/>
            <a:ahLst/>
            <a:cxnLst/>
            <a:rect l="l" t="t" r="r" b="b"/>
            <a:pathLst>
              <a:path w="18930865" h="18758766">
                <a:moveTo>
                  <a:pt x="0" y="0"/>
                </a:moveTo>
                <a:lnTo>
                  <a:pt x="18930865" y="0"/>
                </a:lnTo>
                <a:lnTo>
                  <a:pt x="18930865" y="18758767"/>
                </a:lnTo>
                <a:lnTo>
                  <a:pt x="0" y="18758767"/>
                </a:lnTo>
                <a:lnTo>
                  <a:pt x="0" y="0"/>
                </a:lnTo>
                <a:close/>
              </a:path>
            </a:pathLst>
          </a:custGeom>
          <a:blipFill>
            <a:blip r:embed="rId2">
              <a:alphaModFix amt="7999"/>
              <a:extLst>
                <a:ext uri="{96DAC541-7B7A-43D3-8B79-37D633B846F1}">
                  <asvg:svgBlip xmlns:asvg="http://schemas.microsoft.com/office/drawing/2016/SVG/main" r:embed="rId3"/>
                </a:ext>
              </a:extLst>
            </a:blip>
            <a:stretch>
              <a:fillRect/>
            </a:stretch>
          </a:blipFill>
        </p:spPr>
      </p:sp>
      <p:sp>
        <p:nvSpPr>
          <p:cNvPr id="3" name="Freeform 3"/>
          <p:cNvSpPr/>
          <p:nvPr/>
        </p:nvSpPr>
        <p:spPr>
          <a:xfrm>
            <a:off x="5950378" y="2304422"/>
            <a:ext cx="1208267" cy="1133574"/>
          </a:xfrm>
          <a:custGeom>
            <a:avLst/>
            <a:gdLst/>
            <a:ahLst/>
            <a:cxnLst/>
            <a:rect l="l" t="t" r="r" b="b"/>
            <a:pathLst>
              <a:path w="1208267" h="1133574">
                <a:moveTo>
                  <a:pt x="0" y="0"/>
                </a:moveTo>
                <a:lnTo>
                  <a:pt x="1208268" y="0"/>
                </a:lnTo>
                <a:lnTo>
                  <a:pt x="1208268" y="1133574"/>
                </a:lnTo>
                <a:lnTo>
                  <a:pt x="0" y="11335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AutoShape 4"/>
          <p:cNvSpPr/>
          <p:nvPr/>
        </p:nvSpPr>
        <p:spPr>
          <a:xfrm>
            <a:off x="870326" y="3848605"/>
            <a:ext cx="3656680" cy="0"/>
          </a:xfrm>
          <a:prstGeom prst="line">
            <a:avLst/>
          </a:prstGeom>
          <a:ln w="38100" cap="flat">
            <a:solidFill>
              <a:srgbClr val="A69C8E"/>
            </a:solidFill>
            <a:prstDash val="solid"/>
            <a:headEnd type="none" w="sm" len="sm"/>
            <a:tailEnd type="none" w="sm" len="sm"/>
          </a:ln>
        </p:spPr>
      </p:sp>
      <p:sp>
        <p:nvSpPr>
          <p:cNvPr id="5" name="Freeform 5"/>
          <p:cNvSpPr/>
          <p:nvPr/>
        </p:nvSpPr>
        <p:spPr>
          <a:xfrm>
            <a:off x="1068048"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4132223" y="8785749"/>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7" name="Group 7"/>
          <p:cNvGrpSpPr/>
          <p:nvPr/>
        </p:nvGrpSpPr>
        <p:grpSpPr>
          <a:xfrm>
            <a:off x="11733489" y="1676926"/>
            <a:ext cx="5525811" cy="2898840"/>
            <a:chOff x="0" y="0"/>
            <a:chExt cx="6350000" cy="3331210"/>
          </a:xfrm>
        </p:grpSpPr>
        <p:sp>
          <p:nvSpPr>
            <p:cNvPr id="8" name="Freeform 8"/>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10325" b="-32243"/>
              </a:stretch>
            </a:blipFill>
          </p:spPr>
        </p:sp>
      </p:grpSp>
      <p:grpSp>
        <p:nvGrpSpPr>
          <p:cNvPr id="9" name="Group 9"/>
          <p:cNvGrpSpPr/>
          <p:nvPr/>
        </p:nvGrpSpPr>
        <p:grpSpPr>
          <a:xfrm>
            <a:off x="11733489" y="5107737"/>
            <a:ext cx="5525811" cy="2898840"/>
            <a:chOff x="0" y="0"/>
            <a:chExt cx="6350000" cy="3331210"/>
          </a:xfrm>
        </p:grpSpPr>
        <p:sp>
          <p:nvSpPr>
            <p:cNvPr id="10" name="Freeform 10"/>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10"/>
              <a:stretch>
                <a:fillRect t="-3077" r="-18996" b="-66574"/>
              </a:stretch>
            </a:blipFill>
          </p:spPr>
        </p:sp>
      </p:grpSp>
      <p:sp>
        <p:nvSpPr>
          <p:cNvPr id="11" name="TextBox 11"/>
          <p:cNvSpPr txBox="1"/>
          <p:nvPr/>
        </p:nvSpPr>
        <p:spPr>
          <a:xfrm>
            <a:off x="834123" y="1264540"/>
            <a:ext cx="5950755" cy="2152435"/>
          </a:xfrm>
          <a:prstGeom prst="rect">
            <a:avLst/>
          </a:prstGeom>
        </p:spPr>
        <p:txBody>
          <a:bodyPr lIns="0" tIns="0" rIns="0" bIns="0" rtlCol="0" anchor="t">
            <a:spAutoFit/>
          </a:bodyPr>
          <a:lstStyle/>
          <a:p>
            <a:pPr algn="l">
              <a:lnSpc>
                <a:spcPts val="8195"/>
              </a:lnSpc>
            </a:pPr>
            <a:r>
              <a:rPr lang="en-US" sz="7126" dirty="0" err="1">
                <a:solidFill>
                  <a:srgbClr val="695C4A"/>
                </a:solidFill>
                <a:latin typeface="Brasika"/>
                <a:ea typeface="Brasika"/>
                <a:cs typeface="Brasika"/>
                <a:sym typeface="Brasika"/>
              </a:rPr>
              <a:t>Informacje</a:t>
            </a:r>
            <a:r>
              <a:rPr lang="en-US" sz="7126" dirty="0">
                <a:solidFill>
                  <a:srgbClr val="695C4A"/>
                </a:solidFill>
                <a:latin typeface="Brasika"/>
                <a:ea typeface="Brasika"/>
                <a:cs typeface="Brasika"/>
                <a:sym typeface="Brasika"/>
              </a:rPr>
              <a:t> </a:t>
            </a:r>
            <a:br>
              <a:rPr lang="pl-PL" sz="7126" dirty="0">
                <a:solidFill>
                  <a:srgbClr val="695C4A"/>
                </a:solidFill>
                <a:latin typeface="Brasika"/>
                <a:ea typeface="Brasika"/>
                <a:cs typeface="Brasika"/>
                <a:sym typeface="Brasika"/>
              </a:rPr>
            </a:br>
            <a:r>
              <a:rPr lang="en-US" sz="7126" dirty="0">
                <a:solidFill>
                  <a:srgbClr val="695C4A"/>
                </a:solidFill>
                <a:latin typeface="Brasika"/>
                <a:ea typeface="Brasika"/>
                <a:cs typeface="Brasika"/>
                <a:sym typeface="Brasika"/>
              </a:rPr>
              <a:t>o </a:t>
            </a:r>
            <a:r>
              <a:rPr lang="en-US" sz="7126" dirty="0" err="1">
                <a:solidFill>
                  <a:srgbClr val="695C4A"/>
                </a:solidFill>
                <a:latin typeface="Brasika"/>
                <a:ea typeface="Brasika"/>
                <a:cs typeface="Brasika"/>
                <a:sym typeface="Brasika"/>
              </a:rPr>
              <a:t>wystawie</a:t>
            </a:r>
            <a:endParaRPr lang="en-US" sz="7126" dirty="0">
              <a:solidFill>
                <a:srgbClr val="695C4A"/>
              </a:solidFill>
              <a:latin typeface="Brasika"/>
              <a:ea typeface="Brasika"/>
              <a:cs typeface="Brasika"/>
              <a:sym typeface="Brasika"/>
            </a:endParaRPr>
          </a:p>
        </p:txBody>
      </p:sp>
      <p:sp>
        <p:nvSpPr>
          <p:cNvPr id="12" name="TextBox 12"/>
          <p:cNvSpPr txBox="1"/>
          <p:nvPr/>
        </p:nvSpPr>
        <p:spPr>
          <a:xfrm>
            <a:off x="834123" y="4105780"/>
            <a:ext cx="10060057" cy="3998517"/>
          </a:xfrm>
          <a:prstGeom prst="rect">
            <a:avLst/>
          </a:prstGeom>
        </p:spPr>
        <p:txBody>
          <a:bodyPr lIns="0" tIns="0" rIns="0" bIns="0" rtlCol="0" anchor="t">
            <a:spAutoFit/>
          </a:bodyPr>
          <a:lstStyle/>
          <a:p>
            <a:pPr marL="0" lvl="0" indent="0" algn="just">
              <a:lnSpc>
                <a:spcPts val="4589"/>
              </a:lnSpc>
            </a:pPr>
            <a:r>
              <a:rPr lang="en-US" sz="2317">
                <a:solidFill>
                  <a:srgbClr val="827564"/>
                </a:solidFill>
                <a:latin typeface="Livvic"/>
                <a:ea typeface="Livvic"/>
                <a:cs typeface="Livvic"/>
                <a:sym typeface="Livvic"/>
              </a:rPr>
              <a:t>Wystawa odbyła się w Gminnym Centrum Kultury i Biblioteki w Wolanowie w dniach 09.02 - 21.02.2025.  Komisarzem wystawy był Piotr Kutkowski. Na wystawie można było zobaczyć m.in. eksponaty z warsztatu szewskiego czy zakładu napełniania wkładów długopisami oraz urządzenie do repasacji pończoch. Celem wystawy było wzbudzenie zainteresowania historią polskiej mikro przedsiębiorczości oraz poszerzenie wiedzy na ten temat. Po prezentacji wystawy odbył się koncert zespołu “Wolanianki”. </a:t>
            </a:r>
          </a:p>
        </p:txBody>
      </p:sp>
      <p:sp>
        <p:nvSpPr>
          <p:cNvPr id="13" name="TextBox 13"/>
          <p:cNvSpPr txBox="1"/>
          <p:nvPr/>
        </p:nvSpPr>
        <p:spPr>
          <a:xfrm>
            <a:off x="11733489" y="4559269"/>
            <a:ext cx="1237898" cy="269945"/>
          </a:xfrm>
          <a:prstGeom prst="rect">
            <a:avLst/>
          </a:prstGeom>
        </p:spPr>
        <p:txBody>
          <a:bodyPr lIns="0" tIns="0" rIns="0" bIns="0" rtlCol="0" anchor="t">
            <a:spAutoFit/>
          </a:bodyPr>
          <a:lstStyle/>
          <a:p>
            <a:pPr marL="0" lvl="0" indent="0" algn="l">
              <a:lnSpc>
                <a:spcPts val="2410"/>
              </a:lnSpc>
            </a:pPr>
            <a:r>
              <a:rPr lang="en-US" sz="1217">
                <a:solidFill>
                  <a:srgbClr val="827564"/>
                </a:solidFill>
                <a:latin typeface="Livvic"/>
                <a:ea typeface="Livvic"/>
                <a:cs typeface="Livvic"/>
                <a:sym typeface="Livvic"/>
              </a:rPr>
              <a:t>fot. P. Kutkowski</a:t>
            </a:r>
          </a:p>
        </p:txBody>
      </p:sp>
      <p:sp>
        <p:nvSpPr>
          <p:cNvPr id="14" name="TextBox 14"/>
          <p:cNvSpPr txBox="1"/>
          <p:nvPr/>
        </p:nvSpPr>
        <p:spPr>
          <a:xfrm>
            <a:off x="11733489" y="7987527"/>
            <a:ext cx="1237898" cy="269945"/>
          </a:xfrm>
          <a:prstGeom prst="rect">
            <a:avLst/>
          </a:prstGeom>
        </p:spPr>
        <p:txBody>
          <a:bodyPr lIns="0" tIns="0" rIns="0" bIns="0" rtlCol="0" anchor="t">
            <a:spAutoFit/>
          </a:bodyPr>
          <a:lstStyle/>
          <a:p>
            <a:pPr marL="0" lvl="0" indent="0" algn="l">
              <a:lnSpc>
                <a:spcPts val="2410"/>
              </a:lnSpc>
            </a:pPr>
            <a:r>
              <a:rPr lang="en-US" sz="1217">
                <a:solidFill>
                  <a:srgbClr val="827564"/>
                </a:solidFill>
                <a:latin typeface="Livvic"/>
                <a:ea typeface="Livvic"/>
                <a:cs typeface="Livvic"/>
                <a:sym typeface="Livvic"/>
              </a:rPr>
              <a:t>fot. P. Kutkowski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7" name="Freeform 7"/>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8" name="Freeform 8"/>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AutoShape 11"/>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2" name="Freeform 12"/>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13" name="Group 13"/>
          <p:cNvGrpSpPr/>
          <p:nvPr/>
        </p:nvGrpSpPr>
        <p:grpSpPr>
          <a:xfrm>
            <a:off x="2949211" y="1893714"/>
            <a:ext cx="12389578" cy="6499573"/>
            <a:chOff x="0" y="0"/>
            <a:chExt cx="6350000" cy="3331210"/>
          </a:xfrm>
        </p:grpSpPr>
        <p:sp>
          <p:nvSpPr>
            <p:cNvPr id="14" name="Freeform 14"/>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7983" b="-34982"/>
              </a:stretch>
            </a:blipFill>
          </p:spPr>
        </p:sp>
      </p:grpSp>
      <p:sp>
        <p:nvSpPr>
          <p:cNvPr id="15" name="TextBox 15"/>
          <p:cNvSpPr txBox="1"/>
          <p:nvPr/>
        </p:nvSpPr>
        <p:spPr>
          <a:xfrm>
            <a:off x="2949211" y="8397701"/>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7" name="Freeform 7"/>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8" name="Freeform 8"/>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AutoShape 11"/>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2" name="Freeform 12"/>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13" name="Group 13"/>
          <p:cNvGrpSpPr/>
          <p:nvPr/>
        </p:nvGrpSpPr>
        <p:grpSpPr>
          <a:xfrm>
            <a:off x="2949211" y="1893714"/>
            <a:ext cx="12389578" cy="6499573"/>
            <a:chOff x="0" y="0"/>
            <a:chExt cx="6350000" cy="3331210"/>
          </a:xfrm>
        </p:grpSpPr>
        <p:sp>
          <p:nvSpPr>
            <p:cNvPr id="14" name="Freeform 14"/>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21483" b="-21483"/>
              </a:stretch>
            </a:blipFill>
          </p:spPr>
        </p:sp>
      </p:grpSp>
      <p:sp>
        <p:nvSpPr>
          <p:cNvPr id="15" name="TextBox 15"/>
          <p:cNvSpPr txBox="1"/>
          <p:nvPr/>
        </p:nvSpPr>
        <p:spPr>
          <a:xfrm>
            <a:off x="2949211" y="8397701"/>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7" name="Freeform 7"/>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8" name="Freeform 8"/>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AutoShape 11"/>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2" name="Freeform 12"/>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13" name="Group 13"/>
          <p:cNvGrpSpPr/>
          <p:nvPr/>
        </p:nvGrpSpPr>
        <p:grpSpPr>
          <a:xfrm>
            <a:off x="2949211" y="1893714"/>
            <a:ext cx="12389578" cy="6499573"/>
            <a:chOff x="0" y="0"/>
            <a:chExt cx="6350000" cy="3331210"/>
          </a:xfrm>
        </p:grpSpPr>
        <p:sp>
          <p:nvSpPr>
            <p:cNvPr id="14" name="Freeform 14"/>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21284" b="-21284"/>
              </a:stretch>
            </a:blipFill>
          </p:spPr>
        </p:sp>
      </p:grpSp>
      <p:sp>
        <p:nvSpPr>
          <p:cNvPr id="15" name="TextBox 15"/>
          <p:cNvSpPr txBox="1"/>
          <p:nvPr/>
        </p:nvSpPr>
        <p:spPr>
          <a:xfrm>
            <a:off x="2949211" y="8397701"/>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7" name="Freeform 7"/>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8" name="Freeform 8"/>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AutoShape 11"/>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2" name="Freeform 12"/>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13" name="Group 13"/>
          <p:cNvGrpSpPr/>
          <p:nvPr/>
        </p:nvGrpSpPr>
        <p:grpSpPr>
          <a:xfrm>
            <a:off x="2949211" y="1893714"/>
            <a:ext cx="12389578" cy="6499573"/>
            <a:chOff x="0" y="0"/>
            <a:chExt cx="6350000" cy="3331210"/>
          </a:xfrm>
        </p:grpSpPr>
        <p:sp>
          <p:nvSpPr>
            <p:cNvPr id="14" name="Freeform 14"/>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26870" b="-15698"/>
              </a:stretch>
            </a:blipFill>
          </p:spPr>
        </p:sp>
      </p:grpSp>
      <p:sp>
        <p:nvSpPr>
          <p:cNvPr id="15" name="TextBox 15"/>
          <p:cNvSpPr txBox="1"/>
          <p:nvPr/>
        </p:nvSpPr>
        <p:spPr>
          <a:xfrm>
            <a:off x="2949211" y="8397701"/>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474</Words>
  <Application>Microsoft Office PowerPoint</Application>
  <PresentationFormat>Niestandardowy</PresentationFormat>
  <Paragraphs>63</Paragraphs>
  <Slides>17</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17</vt:i4>
      </vt:variant>
    </vt:vector>
  </HeadingPairs>
  <TitlesOfParts>
    <vt:vector size="26" baseType="lpstr">
      <vt:lpstr>Livvic Bold</vt:lpstr>
      <vt:lpstr>Calibri</vt:lpstr>
      <vt:lpstr>Arial</vt:lpstr>
      <vt:lpstr>Open Sauce</vt:lpstr>
      <vt:lpstr>Open Sauce Heavy</vt:lpstr>
      <vt:lpstr>Open Sauce Bold</vt:lpstr>
      <vt:lpstr>Brasika</vt:lpstr>
      <vt:lpstr>Livvic</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Wolanów – cykl wystaw prywaciarze </dc:title>
  <cp:lastModifiedBy>Katarzyna Tokarska</cp:lastModifiedBy>
  <cp:revision>2</cp:revision>
  <dcterms:created xsi:type="dcterms:W3CDTF">2006-08-16T00:00:00Z</dcterms:created>
  <dcterms:modified xsi:type="dcterms:W3CDTF">2025-05-21T14:10:08Z</dcterms:modified>
  <dc:identifier>DAGncXeByuU</dc:identifier>
</cp:coreProperties>
</file>